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6" r:id="rId2"/>
    <p:sldId id="299" r:id="rId3"/>
    <p:sldId id="279" r:id="rId4"/>
    <p:sldId id="281" r:id="rId5"/>
    <p:sldId id="347" r:id="rId6"/>
    <p:sldId id="348" r:id="rId7"/>
    <p:sldId id="275" r:id="rId8"/>
    <p:sldId id="300" r:id="rId9"/>
    <p:sldId id="301" r:id="rId10"/>
    <p:sldId id="302" r:id="rId11"/>
    <p:sldId id="283" r:id="rId12"/>
    <p:sldId id="271" r:id="rId13"/>
    <p:sldId id="321" r:id="rId14"/>
    <p:sldId id="322" r:id="rId15"/>
    <p:sldId id="337" r:id="rId16"/>
    <p:sldId id="338" r:id="rId17"/>
    <p:sldId id="257" r:id="rId18"/>
    <p:sldId id="284" r:id="rId19"/>
    <p:sldId id="285" r:id="rId20"/>
    <p:sldId id="286" r:id="rId21"/>
    <p:sldId id="323" r:id="rId22"/>
    <p:sldId id="297" r:id="rId23"/>
    <p:sldId id="298" r:id="rId24"/>
    <p:sldId id="289" r:id="rId25"/>
    <p:sldId id="334" r:id="rId26"/>
    <p:sldId id="335" r:id="rId27"/>
    <p:sldId id="336" r:id="rId28"/>
    <p:sldId id="324" r:id="rId29"/>
    <p:sldId id="350" r:id="rId30"/>
    <p:sldId id="346" r:id="rId31"/>
    <p:sldId id="326" r:id="rId32"/>
    <p:sldId id="327" r:id="rId33"/>
    <p:sldId id="328" r:id="rId34"/>
    <p:sldId id="329" r:id="rId35"/>
    <p:sldId id="288" r:id="rId36"/>
    <p:sldId id="308" r:id="rId37"/>
    <p:sldId id="309" r:id="rId38"/>
    <p:sldId id="330" r:id="rId39"/>
    <p:sldId id="331" r:id="rId40"/>
    <p:sldId id="332" r:id="rId41"/>
    <p:sldId id="291" r:id="rId42"/>
    <p:sldId id="290" r:id="rId43"/>
    <p:sldId id="310" r:id="rId44"/>
    <p:sldId id="305" r:id="rId45"/>
    <p:sldId id="306" r:id="rId46"/>
    <p:sldId id="307" r:id="rId47"/>
    <p:sldId id="319" r:id="rId48"/>
    <p:sldId id="340" r:id="rId49"/>
    <p:sldId id="314" r:id="rId50"/>
    <p:sldId id="316" r:id="rId51"/>
    <p:sldId id="317" r:id="rId52"/>
    <p:sldId id="339" r:id="rId53"/>
    <p:sldId id="293" r:id="rId54"/>
    <p:sldId id="352" r:id="rId55"/>
    <p:sldId id="342" r:id="rId56"/>
    <p:sldId id="343" r:id="rId57"/>
    <p:sldId id="344" r:id="rId58"/>
    <p:sldId id="345" r:id="rId5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Source Sans Pro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800"/>
    <a:srgbClr val="FBB900"/>
    <a:srgbClr val="4A4A4B"/>
    <a:srgbClr val="4FA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24242"/>
        </a:fontRef>
        <a:srgbClr val="424242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1"/>
    <p:restoredTop sz="79507"/>
  </p:normalViewPr>
  <p:slideViewPr>
    <p:cSldViewPr snapToGrid="0" snapToObjects="1">
      <p:cViewPr varScale="1">
        <p:scale>
          <a:sx n="48" d="100"/>
          <a:sy n="48" d="100"/>
        </p:scale>
        <p:origin x="142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1pPr>
    <a:lvl2pPr indent="2286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2pPr>
    <a:lvl3pPr indent="4572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3pPr>
    <a:lvl4pPr indent="6858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4pPr>
    <a:lvl5pPr indent="9144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5pPr>
    <a:lvl6pPr indent="11430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6pPr>
    <a:lvl7pPr indent="13716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7pPr>
    <a:lvl8pPr indent="16002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8pPr>
    <a:lvl9pPr indent="1828800" defTabSz="457200" latinLnBrk="0">
      <a:lnSpc>
        <a:spcPct val="117999"/>
      </a:lnSpc>
      <a:defRPr sz="2200">
        <a:latin typeface="Source Sans Pro Regular"/>
        <a:ea typeface="Source Sans Pro Regular"/>
        <a:cs typeface="Source Sans Pro Regular"/>
        <a:sym typeface="Source Sans Pro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Carolin </a:t>
            </a:r>
          </a:p>
          <a:p>
            <a:r>
              <a:rPr lang="de-DE" dirty="0"/>
              <a:t>arbeite seit über 5 Jahren als </a:t>
            </a:r>
            <a:r>
              <a:rPr lang="de-DE" dirty="0" err="1"/>
              <a:t>Scrum</a:t>
            </a:r>
            <a:r>
              <a:rPr lang="de-DE" dirty="0"/>
              <a:t> Master bei </a:t>
            </a:r>
            <a:r>
              <a:rPr lang="de-DE" dirty="0" err="1"/>
              <a:t>cosee</a:t>
            </a:r>
            <a:endParaRPr lang="de-DE" dirty="0"/>
          </a:p>
          <a:p>
            <a:r>
              <a:rPr lang="de-DE" dirty="0"/>
              <a:t>habe mich mit diesem Thema intensiv in meiner Masterarbeit beschäftigt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kurz zu </a:t>
            </a:r>
            <a:r>
              <a:rPr lang="de-DE" dirty="0" err="1"/>
              <a:t>cosee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6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Gemeinsames Verständnis + Team Zusammenhalt</a:t>
            </a:r>
          </a:p>
          <a:p>
            <a:endParaRPr lang="de-DE" dirty="0"/>
          </a:p>
          <a:p>
            <a:r>
              <a:rPr lang="de-DE" dirty="0"/>
              <a:t>Grundsatz in Human- Sozialwissenschaften: Korrelation ungleich Kausalität</a:t>
            </a:r>
          </a:p>
          <a:p>
            <a:endParaRPr lang="de-DE" dirty="0"/>
          </a:p>
          <a:p>
            <a:r>
              <a:rPr lang="de-DE" dirty="0"/>
              <a:t>Trotzdem schon gut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617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Aber was ist mit der </a:t>
            </a:r>
            <a:r>
              <a:rPr lang="de-DE" b="1" dirty="0"/>
              <a:t>Auswirkung agiler Methoden auf Softwareentwickler?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10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wirkt sich beispielsweise positiv auf die Jobzufriedenheit aus</a:t>
            </a:r>
          </a:p>
          <a:p>
            <a:endParaRPr lang="de-DE" dirty="0"/>
          </a:p>
          <a:p>
            <a:r>
              <a:rPr lang="de-DE" dirty="0"/>
              <a:t>Stress</a:t>
            </a:r>
          </a:p>
          <a:p>
            <a:r>
              <a:rPr lang="de-DE" dirty="0"/>
              <a:t>Der Einfluss von agilen Methoden auf den Stress, den Softwareentwickler*innen empfinden, ist bisher nicht eindeutig belegt</a:t>
            </a:r>
          </a:p>
          <a:p>
            <a:r>
              <a:rPr lang="de-DE" dirty="0"/>
              <a:t>-&gt; Dark </a:t>
            </a:r>
            <a:r>
              <a:rPr lang="de-DE" dirty="0" err="1"/>
              <a:t>Scrum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/>
              <a:t>Viele andere Konstrukte von Bedeutung </a:t>
            </a:r>
          </a:p>
          <a:p>
            <a:endParaRPr lang="de-DE" dirty="0"/>
          </a:p>
          <a:p>
            <a:r>
              <a:rPr lang="de-DE" dirty="0"/>
              <a:t>Einen Teil genauer ansehen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524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681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Unabhängige </a:t>
            </a:r>
            <a:r>
              <a:rPr lang="de-DE" dirty="0" err="1"/>
              <a:t>vs</a:t>
            </a:r>
            <a:r>
              <a:rPr lang="de-DE" dirty="0"/>
              <a:t> abhängige Variablen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46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Unabhängige </a:t>
            </a:r>
            <a:r>
              <a:rPr lang="de-DE" dirty="0" err="1"/>
              <a:t>vs</a:t>
            </a:r>
            <a:r>
              <a:rPr lang="de-DE" dirty="0"/>
              <a:t> abhängige Variablen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Richtung der Operationalisierung</a:t>
            </a:r>
          </a:p>
        </p:txBody>
      </p:sp>
    </p:spTree>
    <p:extLst>
      <p:ext uri="{BB962C8B-B14F-4D97-AF65-F5344CB8AC3E}">
        <p14:creationId xmlns:p14="http://schemas.microsoft.com/office/powerpoint/2010/main" val="1032755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0643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Richtung der Operationalisierung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(formative vs. </a:t>
            </a:r>
            <a:r>
              <a:rPr lang="de-DE" dirty="0" err="1"/>
              <a:t>Reflektive</a:t>
            </a:r>
            <a:r>
              <a:rPr lang="de-DE" dirty="0"/>
              <a:t> Messung von) latenter Variable Agilität</a:t>
            </a:r>
          </a:p>
        </p:txBody>
      </p:sp>
    </p:spTree>
    <p:extLst>
      <p:ext uri="{BB962C8B-B14F-4D97-AF65-F5344CB8AC3E}">
        <p14:creationId xmlns:p14="http://schemas.microsoft.com/office/powerpoint/2010/main" val="3364937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Scrum</a:t>
            </a:r>
            <a:r>
              <a:rPr lang="de-DE" dirty="0"/>
              <a:t>, </a:t>
            </a:r>
            <a:r>
              <a:rPr lang="de-DE" dirty="0" err="1"/>
              <a:t>Xp</a:t>
            </a:r>
            <a:r>
              <a:rPr lang="de-DE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22126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Iterativ, Daily </a:t>
            </a:r>
            <a:r>
              <a:rPr lang="de-DE" dirty="0" err="1"/>
              <a:t>Standups</a:t>
            </a:r>
            <a:r>
              <a:rPr lang="de-DE" dirty="0"/>
              <a:t>, Pair </a:t>
            </a:r>
            <a:r>
              <a:rPr lang="de-DE" dirty="0" err="1"/>
              <a:t>Programming</a:t>
            </a:r>
            <a:r>
              <a:rPr lang="de-DE" dirty="0"/>
              <a:t>, Code-Richtlinien und </a:t>
            </a:r>
            <a:r>
              <a:rPr lang="de-DE" dirty="0" err="1"/>
              <a:t>Refactoring</a:t>
            </a:r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16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Software Dienstleister aus Darmstadt</a:t>
            </a:r>
          </a:p>
          <a:p>
            <a:endParaRPr lang="de-DE" dirty="0"/>
          </a:p>
          <a:p>
            <a:r>
              <a:rPr lang="de-DE" dirty="0"/>
              <a:t>Digitalisierung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Kunde muss/will digitalisieren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eigenen IT Mitarbeiter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eigene Erfahrung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Alles was der Kunde braucht in einem Team aus Experten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Skalierung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Kunde entwickelt bereits ein digitales Produkt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Kunde muss/will wachsen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Wir unterstützen mit technischer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und coachen oft noch nebenbei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zum Vortrag</a:t>
            </a:r>
          </a:p>
        </p:txBody>
      </p:sp>
    </p:spTree>
    <p:extLst>
      <p:ext uri="{BB962C8B-B14F-4D97-AF65-F5344CB8AC3E}">
        <p14:creationId xmlns:p14="http://schemas.microsoft.com/office/powerpoint/2010/main" val="2398928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Projektman</a:t>
            </a:r>
            <a:r>
              <a:rPr lang="de-D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iterative Vorgehensweise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Daily </a:t>
            </a:r>
            <a:r>
              <a:rPr lang="de-DE" dirty="0" err="1"/>
              <a:t>Standups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Retrospektiven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kurze Iterationen.</a:t>
            </a:r>
          </a:p>
          <a:p>
            <a:endParaRPr lang="de-DE" dirty="0"/>
          </a:p>
          <a:p>
            <a:r>
              <a:rPr lang="de-DE" dirty="0" err="1"/>
              <a:t>Entwicklungs</a:t>
            </a:r>
            <a:r>
              <a:rPr lang="de-D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kontinuierlicher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Code-Richtlinien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Refactoring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Latente variable Agilität durch Manifeste Variablen der Praktiken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Richtung der Operationalisierung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formative vs. </a:t>
            </a:r>
            <a:r>
              <a:rPr lang="de-DE" dirty="0" err="1"/>
              <a:t>reflektive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698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342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Burnout: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psychologisches Syndrom, Jobanforderungen &gt;&gt; Ressourcen </a:t>
            </a:r>
            <a:endParaRPr lang="de-DE" sz="1800" dirty="0">
              <a:solidFill>
                <a:schemeClr val="tx1"/>
              </a:solidFill>
            </a:endParaRP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resultierende Zustand gleicht einer geistigen </a:t>
            </a:r>
            <a:r>
              <a:rPr lang="de-DE" sz="2200" dirty="0" err="1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Müdigkeit</a:t>
            </a:r>
            <a:endParaRPr lang="de-DE" sz="2200" dirty="0">
              <a:effectLst/>
              <a:latin typeface="Source Sans Pro Regular"/>
              <a:ea typeface="Source Sans Pro Regular"/>
              <a:cs typeface="Source Sans Pro Regular"/>
              <a:sym typeface="Source Sans Pro Regular"/>
            </a:endParaRP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Folge: dass sich die Person von aktiven Anstrengungen </a:t>
            </a:r>
            <a:r>
              <a:rPr lang="de-DE" sz="2200" dirty="0" err="1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zurückzieht</a:t>
            </a: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 und eine passive Haltung annimmt </a:t>
            </a:r>
            <a:b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</a:br>
            <a:b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</a:b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-&gt; </a:t>
            </a:r>
            <a:r>
              <a:rPr lang="de-DE" dirty="0"/>
              <a:t>führt zu Fehlern in der Entwicklung, höheren Wartungskosten, verstärkten Kündigungsabsichten und reduziert Jobzufriedenheit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7580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Entsteht durch Ressourcen (persönliche und Jobbezogene)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positiver, </a:t>
            </a:r>
            <a:r>
              <a:rPr lang="de-DE" sz="2200" dirty="0" err="1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erfüllender</a:t>
            </a: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 und motivierender Zustand 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>
                <a:effectLst/>
                <a:latin typeface="Source Sans Pro Regular"/>
                <a:sym typeface="Source Sans Pro Regular"/>
              </a:rPr>
              <a:t>Folge: </a:t>
            </a: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hohes Maß an Energie, </a:t>
            </a:r>
            <a:r>
              <a:rPr lang="de-DE" dirty="0"/>
              <a:t>proaktives Verhalten, verbessert die Leistung, reduziert Kündigungsabsichten und fördert Jobzufriedenheit</a:t>
            </a:r>
            <a:endParaRPr lang="de-DE" sz="2200" dirty="0">
              <a:effectLst/>
              <a:latin typeface="Source Sans Pro Regular"/>
              <a:ea typeface="Source Sans Pro Regular"/>
              <a:cs typeface="Source Sans Pro Regular"/>
              <a:sym typeface="Source Sans Pro Regular"/>
            </a:endParaRPr>
          </a:p>
          <a:p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Fehlendes </a:t>
            </a:r>
            <a:r>
              <a:rPr lang="de-DE" dirty="0" err="1"/>
              <a:t>engagement</a:t>
            </a:r>
            <a:r>
              <a:rPr lang="de-DE" dirty="0"/>
              <a:t> hat reale kosten: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Der US-Wirtschaft entgehen durch Mitarbeiter mit geringem Engagement schätzungsweise 300 Milliarden US-Dollar pro Jahr (</a:t>
            </a:r>
            <a:r>
              <a:rPr lang="de-DE" dirty="0" err="1"/>
              <a:t>Crabtree</a:t>
            </a:r>
            <a:r>
              <a:rPr lang="de-DE" dirty="0"/>
              <a:t>, 2005).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1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748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108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26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073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8525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Grundsatz in Human- Sozialwissenschaften: Korrelation ungleich Kausalität</a:t>
            </a:r>
          </a:p>
        </p:txBody>
      </p:sp>
    </p:spTree>
    <p:extLst>
      <p:ext uri="{BB962C8B-B14F-4D97-AF65-F5344CB8AC3E}">
        <p14:creationId xmlns:p14="http://schemas.microsoft.com/office/powerpoint/2010/main" val="276008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Nutzung agiler Praktiken in Tech Branche verbreiteter denn je</a:t>
            </a:r>
          </a:p>
          <a:p>
            <a:endParaRPr lang="de-DE" dirty="0"/>
          </a:p>
          <a:p>
            <a:r>
              <a:rPr lang="de-DE" dirty="0"/>
              <a:t>Alle großen machen es (</a:t>
            </a:r>
            <a:r>
              <a:rPr lang="de-DE" dirty="0" err="1"/>
              <a:t>google</a:t>
            </a:r>
            <a:r>
              <a:rPr lang="de-DE" dirty="0"/>
              <a:t>, </a:t>
            </a:r>
            <a:r>
              <a:rPr lang="de-DE" dirty="0" err="1"/>
              <a:t>microsoft</a:t>
            </a:r>
            <a:r>
              <a:rPr lang="de-DE" dirty="0"/>
              <a:t>. Spotify, </a:t>
            </a:r>
            <a:r>
              <a:rPr lang="de-DE" dirty="0" err="1"/>
              <a:t>netflix</a:t>
            </a:r>
            <a:r>
              <a:rPr lang="de-DE" dirty="0"/>
              <a:t>)</a:t>
            </a:r>
          </a:p>
          <a:p>
            <a:r>
              <a:rPr lang="de-DE" dirty="0"/>
              <a:t>Alle deutschen </a:t>
            </a:r>
            <a:r>
              <a:rPr lang="de-DE" dirty="0" err="1"/>
              <a:t>konzerne</a:t>
            </a:r>
            <a:r>
              <a:rPr lang="de-DE" dirty="0"/>
              <a:t> befinden sich auch in einer agilen </a:t>
            </a:r>
            <a:r>
              <a:rPr lang="de-DE" dirty="0" err="1"/>
              <a:t>transformation</a:t>
            </a:r>
            <a:endParaRPr lang="de-DE" dirty="0"/>
          </a:p>
          <a:p>
            <a:r>
              <a:rPr lang="de-DE" dirty="0"/>
              <a:t>Und jedes x-beliebige </a:t>
            </a:r>
            <a:r>
              <a:rPr lang="de-DE" dirty="0" err="1"/>
              <a:t>tech</a:t>
            </a:r>
            <a:r>
              <a:rPr lang="de-DE" dirty="0"/>
              <a:t> </a:t>
            </a:r>
            <a:r>
              <a:rPr lang="de-DE" dirty="0" err="1"/>
              <a:t>startup</a:t>
            </a:r>
            <a:r>
              <a:rPr lang="de-DE" dirty="0"/>
              <a:t> eh</a:t>
            </a:r>
          </a:p>
        </p:txBody>
      </p:sp>
    </p:spTree>
    <p:extLst>
      <p:ext uri="{BB962C8B-B14F-4D97-AF65-F5344CB8AC3E}">
        <p14:creationId xmlns:p14="http://schemas.microsoft.com/office/powerpoint/2010/main" val="3066721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Ergebnis der partial least </a:t>
            </a:r>
            <a:r>
              <a:rPr lang="de-DE" dirty="0" err="1"/>
              <a:t>squares</a:t>
            </a:r>
            <a:r>
              <a:rPr lang="de-DE" dirty="0"/>
              <a:t> </a:t>
            </a:r>
            <a:r>
              <a:rPr lang="de-DE" dirty="0" err="1"/>
              <a:t>analye</a:t>
            </a:r>
            <a:endParaRPr lang="de-DE" dirty="0"/>
          </a:p>
          <a:p>
            <a:r>
              <a:rPr lang="de-DE" dirty="0"/>
              <a:t>-&gt; ich werde euch nicht mit Statistik langweilen</a:t>
            </a:r>
          </a:p>
          <a:p>
            <a:endParaRPr lang="de-DE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Grundsatz in Human- Sozialwissenschaften: Korrelation ungleich Kausalität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9892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Grundsatz in Human- Sozialwissenschaften: Korrelation ungleich Kausalität</a:t>
            </a:r>
          </a:p>
        </p:txBody>
      </p:sp>
    </p:spTree>
    <p:extLst>
      <p:ext uri="{BB962C8B-B14F-4D97-AF65-F5344CB8AC3E}">
        <p14:creationId xmlns:p14="http://schemas.microsoft.com/office/powerpoint/2010/main" val="627835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200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885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Mediator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046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1672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Rollenkonflikt Ebenen: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>
                <a:effectLst/>
                <a:latin typeface="Source Sans Pro Regular"/>
                <a:ea typeface="Source Sans Pro Regular"/>
                <a:cs typeface="Source Sans Pro Regular"/>
                <a:sym typeface="Source Sans Pro Regular"/>
              </a:rPr>
              <a:t>mehrere Rollen, die widersprechen</a:t>
            </a:r>
            <a:endParaRPr lang="de-DE" dirty="0"/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Widersprüchliche Erwartungen von unterschiedlichen Seiten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Widerspruch zu eigenen Werten und Erwartungen</a:t>
            </a:r>
          </a:p>
        </p:txBody>
      </p:sp>
    </p:spTree>
    <p:extLst>
      <p:ext uri="{BB962C8B-B14F-4D97-AF65-F5344CB8AC3E}">
        <p14:creationId xmlns:p14="http://schemas.microsoft.com/office/powerpoint/2010/main" val="3879035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365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6626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agiler Projektmanagementpraktiken einen indirekten Einfluss auf die Energie-Dimension des Burnout-Engagement-Kontinuums hat. Dieser Effekt wird durch die Rollenwahrnehmung </a:t>
            </a:r>
            <a:r>
              <a:rPr lang="de-DE" dirty="0" err="1"/>
              <a:t>mediiert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13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Versprechungen: </a:t>
            </a:r>
          </a:p>
          <a:p>
            <a:r>
              <a:rPr lang="de-DE" dirty="0"/>
              <a:t>Zufriedene Kunden</a:t>
            </a:r>
          </a:p>
          <a:p>
            <a:r>
              <a:rPr lang="de-DE" dirty="0"/>
              <a:t>zufriedene der Softwareentwickler*innen</a:t>
            </a:r>
          </a:p>
          <a:p>
            <a:endParaRPr lang="de-DE" dirty="0"/>
          </a:p>
          <a:p>
            <a:r>
              <a:rPr lang="de-DE" dirty="0"/>
              <a:t>-&gt; Allrounder, alle sind happy, alle gewinnen, aber wann läuft es mal wirklich so im Leben? -&gt; klingt nach leeren Werbeversprechen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568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Grad der Nutzung agiler Entwicklungspraktiken einen direkten positiven Effekt auf die Identifikation-Dimension des Burnout-Engagement- Kontinuums.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5536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874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Meine Interpretation dieser wissenschaftlichen Ergebnisse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Quantitativ untersucht, in Praxis Qualität wichtig</a:t>
            </a:r>
          </a:p>
          <a:p>
            <a:endParaRPr lang="de-DE" dirty="0"/>
          </a:p>
          <a:p>
            <a:r>
              <a:rPr lang="de-DE" dirty="0"/>
              <a:t>Wie kann die Rollenwahrnehmung </a:t>
            </a:r>
            <a:r>
              <a:rPr lang="de-DE" dirty="0" err="1"/>
              <a:t>allg</a:t>
            </a:r>
            <a:r>
              <a:rPr lang="de-DE" dirty="0"/>
              <a:t> gestärkt werden?</a:t>
            </a:r>
          </a:p>
        </p:txBody>
      </p:sp>
    </p:spTree>
    <p:extLst>
      <p:ext uri="{BB962C8B-B14F-4D97-AF65-F5344CB8AC3E}">
        <p14:creationId xmlns:p14="http://schemas.microsoft.com/office/powerpoint/2010/main" val="1812264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Wie können wir das durch agile Projektmanagementpraktiken fördern?</a:t>
            </a:r>
          </a:p>
        </p:txBody>
      </p:sp>
    </p:spTree>
    <p:extLst>
      <p:ext uri="{BB962C8B-B14F-4D97-AF65-F5344CB8AC3E}">
        <p14:creationId xmlns:p14="http://schemas.microsoft.com/office/powerpoint/2010/main" val="15949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35529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335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1264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69317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Wie können wir das durch agile Projektmanagementpraktiken fördern?</a:t>
            </a:r>
          </a:p>
        </p:txBody>
      </p:sp>
    </p:spTree>
    <p:extLst>
      <p:ext uri="{BB962C8B-B14F-4D97-AF65-F5344CB8AC3E}">
        <p14:creationId xmlns:p14="http://schemas.microsoft.com/office/powerpoint/2010/main" val="31598052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4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XXX mehr auf XP eingehen??</a:t>
            </a:r>
          </a:p>
          <a:p>
            <a:endParaRPr lang="de-DE" dirty="0"/>
          </a:p>
          <a:p>
            <a:r>
              <a:rPr lang="de-DE" dirty="0"/>
              <a:t>Frage ans Publikum:</a:t>
            </a:r>
          </a:p>
          <a:p>
            <a:r>
              <a:rPr lang="de-DE" dirty="0"/>
              <a:t>Alles nur ein Hype?</a:t>
            </a:r>
          </a:p>
          <a:p>
            <a:endParaRPr lang="de-DE" dirty="0"/>
          </a:p>
          <a:p>
            <a:r>
              <a:rPr lang="de-DE" dirty="0"/>
              <a:t>Unternehmen machen ihre eigenen Erfahrungen -&gt; Messungen? </a:t>
            </a:r>
          </a:p>
          <a:p>
            <a:r>
              <a:rPr lang="de-DE" dirty="0"/>
              <a:t>durch die </a:t>
            </a:r>
            <a:r>
              <a:rPr lang="de-DE" dirty="0" err="1"/>
              <a:t>Erfolgegeschichten</a:t>
            </a:r>
            <a:r>
              <a:rPr lang="de-DE" dirty="0"/>
              <a:t> der großen Player blenden -&gt; wenn wir nur agiler wäre, wären wir auch so erfolgreich wie </a:t>
            </a:r>
            <a:r>
              <a:rPr lang="de-DE" dirty="0" err="1"/>
              <a:t>google</a:t>
            </a:r>
            <a:endParaRPr lang="de-DE" dirty="0"/>
          </a:p>
          <a:p>
            <a:r>
              <a:rPr lang="de-DE" dirty="0"/>
              <a:t>Aber was stimmt denn nun?</a:t>
            </a:r>
          </a:p>
          <a:p>
            <a:endParaRPr lang="de-DE" dirty="0"/>
          </a:p>
          <a:p>
            <a:r>
              <a:rPr lang="de-DE" dirty="0"/>
              <a:t>Da kommt die Wissenschaft in Spiel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7683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Erweiterte Handlungsfähigkeit</a:t>
            </a:r>
          </a:p>
        </p:txBody>
      </p:sp>
    </p:spTree>
    <p:extLst>
      <p:ext uri="{BB962C8B-B14F-4D97-AF65-F5344CB8AC3E}">
        <p14:creationId xmlns:p14="http://schemas.microsoft.com/office/powerpoint/2010/main" val="2424720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Damit auch Bestätigung</a:t>
            </a:r>
          </a:p>
        </p:txBody>
      </p:sp>
    </p:spTree>
    <p:extLst>
      <p:ext uri="{BB962C8B-B14F-4D97-AF65-F5344CB8AC3E}">
        <p14:creationId xmlns:p14="http://schemas.microsoft.com/office/powerpoint/2010/main" val="2038738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Burnout reduzieren, Engagement fördern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beide Arten verwenden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Kann bei Suche nach Ursachen für Probleme hilfreich sein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Weiteres Argument, dass agil cool ist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63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Wissenschaft ist nicht unfehlbar, entwickelt sich weiter / ist agil</a:t>
            </a:r>
          </a:p>
          <a:p>
            <a:r>
              <a:rPr lang="de-DE" dirty="0"/>
              <a:t>Wir entwickeln uns weiter indem wir von der Wissenschaft lernen</a:t>
            </a:r>
          </a:p>
          <a:p>
            <a:r>
              <a:rPr lang="de-DE" dirty="0"/>
              <a:t>Und das ist agil!</a:t>
            </a:r>
          </a:p>
          <a:p>
            <a:endParaRPr lang="de-DE" dirty="0"/>
          </a:p>
          <a:p>
            <a:r>
              <a:rPr lang="de-DE" dirty="0"/>
              <a:t>____________________________________</a:t>
            </a:r>
          </a:p>
          <a:p>
            <a:endParaRPr lang="de-DE" dirty="0"/>
          </a:p>
          <a:p>
            <a:r>
              <a:rPr lang="de-DE" dirty="0"/>
              <a:t>Smart PLS (partial least </a:t>
            </a:r>
            <a:r>
              <a:rPr lang="de-DE" dirty="0" err="1"/>
              <a:t>squars</a:t>
            </a:r>
            <a:r>
              <a:rPr lang="de-DE" dirty="0"/>
              <a:t> </a:t>
            </a:r>
            <a:r>
              <a:rPr lang="de-DE" dirty="0" err="1"/>
              <a:t>path</a:t>
            </a:r>
            <a:r>
              <a:rPr lang="de-DE" dirty="0"/>
              <a:t> </a:t>
            </a:r>
            <a:r>
              <a:rPr lang="de-DE" dirty="0" err="1"/>
              <a:t>modelling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57864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TechTalks</a:t>
            </a:r>
            <a:r>
              <a:rPr lang="de-DE" dirty="0"/>
              <a:t>, </a:t>
            </a:r>
            <a:r>
              <a:rPr lang="de-DE" dirty="0" err="1"/>
              <a:t>ScrumTisch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2715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46639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4563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1009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939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XXX Pfeil?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issenschaft</a:t>
            </a:r>
            <a:r>
              <a:rPr lang="de-DE" dirty="0"/>
              <a:t>: bringt begründetes und geordnetes Wissen hervor durch einen objektiven nachvollziehbaren Prozess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Agile Forschung</a:t>
            </a:r>
          </a:p>
          <a:p>
            <a:pPr marL="342900" marR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Weiterhin auch Interesse in der Wissenschaft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Nutzung agiler Praktiken verbreiteter denn je -&gt; oft aber noch im Reifungsprozess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Ein paar generelle Ergebnisse zur Frage ob die Vorteile die agile Methoden versprechen auch wirklich eintreten.</a:t>
            </a:r>
          </a:p>
        </p:txBody>
      </p:sp>
    </p:spTree>
    <p:extLst>
      <p:ext uri="{BB962C8B-B14F-4D97-AF65-F5344CB8AC3E}">
        <p14:creationId xmlns:p14="http://schemas.microsoft.com/office/powerpoint/2010/main" val="34305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Wissenschaft: bringt begründetes und geordnetes Wissen hervor durch einen objektiven nachvollziehbaren Prozess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Agile Forschung</a:t>
            </a:r>
          </a:p>
          <a:p>
            <a:pPr marL="342900" marR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Weiterhin auch Interesse in der Wissenschaft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Nutzung agiler Praktiken verbreiteter denn je -&gt; oft aber noch im Reifungsprozess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Ein paar generelle Ergebnisse zur Frage ob die Vorteile die agile Methoden versprechen auch wirklich eintreten.</a:t>
            </a:r>
          </a:p>
        </p:txBody>
      </p:sp>
    </p:spTree>
    <p:extLst>
      <p:ext uri="{BB962C8B-B14F-4D97-AF65-F5344CB8AC3E}">
        <p14:creationId xmlns:p14="http://schemas.microsoft.com/office/powerpoint/2010/main" val="77932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Produktivität und Qualität</a:t>
            </a:r>
          </a:p>
        </p:txBody>
      </p:sp>
    </p:spTree>
    <p:extLst>
      <p:ext uri="{BB962C8B-B14F-4D97-AF65-F5344CB8AC3E}">
        <p14:creationId xmlns:p14="http://schemas.microsoft.com/office/powerpoint/2010/main" val="3905253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Effizienz, Stakeholder Zufriedenheit, Project Performance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Kundenzufriedenheit auch </a:t>
            </a:r>
            <a:r>
              <a:rPr lang="de-DE" sz="2400" dirty="0" err="1">
                <a:solidFill>
                  <a:schemeClr val="bg1"/>
                </a:solidFill>
              </a:rPr>
              <a:t>Tuomivaara</a:t>
            </a:r>
            <a:r>
              <a:rPr lang="de-DE" sz="2400" dirty="0">
                <a:solidFill>
                  <a:schemeClr val="bg1"/>
                </a:solidFill>
              </a:rPr>
              <a:t> et al.,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41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702547" y="7474446"/>
            <a:ext cx="15756433" cy="58530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buSzTx/>
              <a:buNone/>
            </a:lvl1pPr>
            <a:lvl2pPr marL="0" indent="228600">
              <a:lnSpc>
                <a:spcPct val="70000"/>
              </a:lnSpc>
              <a:buSzTx/>
              <a:buNone/>
            </a:lvl2pPr>
            <a:lvl3pPr marL="0" indent="457200">
              <a:lnSpc>
                <a:spcPct val="70000"/>
              </a:lnSpc>
              <a:buSzTx/>
              <a:buNone/>
            </a:lvl3pPr>
            <a:lvl4pPr marL="0" indent="685800">
              <a:lnSpc>
                <a:spcPct val="70000"/>
              </a:lnSpc>
              <a:buSzTx/>
              <a:buNone/>
            </a:lvl4pPr>
            <a:lvl5pPr marL="0" indent="914400">
              <a:lnSpc>
                <a:spcPct val="70000"/>
              </a:lnSpc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xfrm>
            <a:off x="1689100" y="3276600"/>
            <a:ext cx="21005800" cy="406046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10000"/>
              </a:lnSpc>
              <a:defRPr sz="11200"/>
            </a:lvl1pPr>
          </a:lstStyle>
          <a:p>
            <a:r>
              <a:t>Titeltext</a:t>
            </a:r>
          </a:p>
        </p:txBody>
      </p:sp>
      <p:pic>
        <p:nvPicPr>
          <p:cNvPr id="13" name="201907_RZ_cosee_Logo_gestanzt_weiß.png" descr="201907_RZ_cosee_Logo_gestanzt_weiß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4437" y="11103475"/>
            <a:ext cx="4631085" cy="15324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nterseite inkl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4546600"/>
            <a:ext cx="21005800" cy="76237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buSzTx/>
              <a:buNone/>
            </a:lvl1pPr>
            <a:lvl2pPr marL="0" indent="228600">
              <a:lnSpc>
                <a:spcPct val="70000"/>
              </a:lnSpc>
              <a:buSzTx/>
              <a:buNone/>
            </a:lvl2pPr>
            <a:lvl3pPr marL="0" indent="457200">
              <a:lnSpc>
                <a:spcPct val="70000"/>
              </a:lnSpc>
              <a:buSzTx/>
              <a:buNone/>
            </a:lvl3pPr>
            <a:lvl4pPr marL="0" indent="685800">
              <a:lnSpc>
                <a:spcPct val="70000"/>
              </a:lnSpc>
              <a:buSzTx/>
              <a:buNone/>
            </a:lvl4pPr>
            <a:lvl5pPr marL="0" indent="914400">
              <a:lnSpc>
                <a:spcPct val="70000"/>
              </a:lnSpc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nterseite inkl.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4546600"/>
            <a:ext cx="21005800" cy="7614130"/>
          </a:xfrm>
          <a:prstGeom prst="rect">
            <a:avLst/>
          </a:prstGeom>
        </p:spPr>
        <p:txBody>
          <a:bodyPr anchor="t"/>
          <a:lstStyle>
            <a:lvl1pPr>
              <a:lnSpc>
                <a:spcPct val="70000"/>
              </a:lnSpc>
            </a:lvl1pPr>
            <a:lvl2pPr>
              <a:lnSpc>
                <a:spcPct val="70000"/>
              </a:lnSpc>
            </a:lvl2pPr>
            <a:lvl3pPr>
              <a:lnSpc>
                <a:spcPct val="70000"/>
              </a:lnSpc>
            </a:lvl3pPr>
            <a:lvl4pPr>
              <a:lnSpc>
                <a:spcPct val="70000"/>
              </a:lnSpc>
            </a:lvl4pPr>
            <a:lvl5pPr>
              <a:lnSpc>
                <a:spcPct val="70000"/>
              </a:lnSpc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nterseite mit Tex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689100" y="4546600"/>
            <a:ext cx="10962972" cy="762353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0000"/>
              </a:lnSpc>
              <a:buSzTx/>
              <a:buNone/>
            </a:lvl1pPr>
            <a:lvl2pPr marL="0" indent="228600">
              <a:lnSpc>
                <a:spcPct val="70000"/>
              </a:lnSpc>
              <a:buSzTx/>
              <a:buNone/>
            </a:lvl2pPr>
            <a:lvl3pPr marL="0" indent="457200">
              <a:lnSpc>
                <a:spcPct val="70000"/>
              </a:lnSpc>
              <a:buSzTx/>
              <a:buNone/>
            </a:lvl3pPr>
            <a:lvl4pPr marL="0" indent="685800">
              <a:lnSpc>
                <a:spcPct val="70000"/>
              </a:lnSpc>
              <a:buSzTx/>
              <a:buNone/>
            </a:lvl4pPr>
            <a:lvl5pPr marL="0" indent="914400">
              <a:lnSpc>
                <a:spcPct val="70000"/>
              </a:lnSpc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9" name="Objekt"/>
          <p:cNvSpPr txBox="1">
            <a:spLocks noGrp="1"/>
          </p:cNvSpPr>
          <p:nvPr>
            <p:ph idx="3"/>
          </p:nvPr>
        </p:nvSpPr>
        <p:spPr>
          <a:xfrm>
            <a:off x="14263679" y="-21367"/>
            <a:ext cx="10129074" cy="13716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eltext"/>
          <p:cNvSpPr txBox="1">
            <a:spLocks noGrp="1"/>
          </p:cNvSpPr>
          <p:nvPr>
            <p:ph type="title"/>
          </p:nvPr>
        </p:nvSpPr>
        <p:spPr>
          <a:xfrm>
            <a:off x="1689100" y="2237010"/>
            <a:ext cx="21005800" cy="525599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D4D8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94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689100" y="7998759"/>
            <a:ext cx="21005800" cy="5534707"/>
          </a:xfrm>
          <a:prstGeom prst="rect">
            <a:avLst/>
          </a:prstGeom>
        </p:spPr>
        <p:txBody>
          <a:bodyPr anchor="t"/>
          <a:lstStyle>
            <a:lvl1pPr marL="0" indent="0" algn="r">
              <a:buSzTx/>
              <a:buNone/>
              <a:defRPr sz="4000"/>
            </a:lvl1pPr>
            <a:lvl2pPr marL="0" indent="228600" algn="r">
              <a:buSzTx/>
              <a:buNone/>
              <a:defRPr sz="4000"/>
            </a:lvl2pPr>
            <a:lvl3pPr marL="0" indent="457200" algn="r">
              <a:buSzTx/>
              <a:buNone/>
              <a:defRPr sz="4000"/>
            </a:lvl3pPr>
            <a:lvl4pPr marL="0" indent="685800" algn="r">
              <a:buSzTx/>
              <a:buNone/>
              <a:defRPr sz="4000"/>
            </a:lvl4pPr>
            <a:lvl5pPr marL="0" indent="914400" algn="r">
              <a:buSzTx/>
              <a:buNone/>
              <a:defRPr sz="4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 – weiß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eltext"/>
          <p:cNvSpPr txBox="1">
            <a:spLocks noGrp="1"/>
          </p:cNvSpPr>
          <p:nvPr>
            <p:ph type="title"/>
          </p:nvPr>
        </p:nvSpPr>
        <p:spPr>
          <a:xfrm>
            <a:off x="1689100" y="2237010"/>
            <a:ext cx="21005800" cy="525599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D4D8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0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689100" y="7998759"/>
            <a:ext cx="21005800" cy="5534707"/>
          </a:xfrm>
          <a:prstGeom prst="rect">
            <a:avLst/>
          </a:prstGeom>
        </p:spPr>
        <p:txBody>
          <a:bodyPr anchor="t"/>
          <a:lstStyle>
            <a:lvl1pPr marL="0" indent="0" algn="r">
              <a:buSzTx/>
              <a:buNone/>
              <a:defRPr sz="4000">
                <a:solidFill>
                  <a:srgbClr val="4A4A4B"/>
                </a:solidFill>
              </a:defRPr>
            </a:lvl1pPr>
            <a:lvl2pPr marL="0" indent="228600" algn="r">
              <a:buSzTx/>
              <a:buNone/>
              <a:defRPr sz="4000"/>
            </a:lvl2pPr>
            <a:lvl3pPr marL="0" indent="457200" algn="r">
              <a:buSzTx/>
              <a:buNone/>
              <a:defRPr sz="4000"/>
            </a:lvl3pPr>
            <a:lvl4pPr marL="0" indent="685800" algn="r">
              <a:buSzTx/>
              <a:buNone/>
              <a:defRPr sz="4000"/>
            </a:lvl4pPr>
            <a:lvl5pPr marL="0" indent="914400" algn="r">
              <a:buSzTx/>
              <a:buNone/>
              <a:defRPr sz="4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A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1117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8" r:id="rId5"/>
    <p:sldLayoutId id="2147483659" r:id="rId6"/>
    <p:sldLayoutId id="2147483660" r:id="rId7"/>
    <p:sldLayoutId id="2147483661" r:id="rId8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A4A4B"/>
          </a:solidFill>
          <a:uFillTx/>
          <a:latin typeface="+mn-lt"/>
          <a:ea typeface="+mn-ea"/>
          <a:cs typeface="+mn-cs"/>
          <a:sym typeface="Source Sans Pro Light"/>
        </a:defRPr>
      </a:lvl9pPr>
    </p:titleStyle>
    <p:bodyStyle>
      <a:lvl1pPr marL="586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1pPr>
      <a:lvl2pPr marL="1221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2pPr>
      <a:lvl3pPr marL="1856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3pPr>
      <a:lvl4pPr marL="2491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4pPr>
      <a:lvl5pPr marL="3126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5pPr>
      <a:lvl6pPr marL="3761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6pPr>
      <a:lvl7pPr marL="4396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7pPr>
      <a:lvl8pPr marL="5031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8pPr>
      <a:lvl9pPr marL="5666153" marR="0" indent="-586153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ource Sans Pro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hteck"/>
          <p:cNvSpPr/>
          <p:nvPr/>
        </p:nvSpPr>
        <p:spPr>
          <a:xfrm>
            <a:off x="1" y="3461342"/>
            <a:ext cx="18973800" cy="1679056"/>
          </a:xfrm>
          <a:prstGeom prst="rect">
            <a:avLst/>
          </a:prstGeom>
          <a:solidFill>
            <a:srgbClr val="D4D8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9" name="Text"/>
          <p:cNvSpPr txBox="1">
            <a:spLocks noGrp="1"/>
          </p:cNvSpPr>
          <p:nvPr>
            <p:ph type="subTitle" sz="half" idx="1"/>
          </p:nvPr>
        </p:nvSpPr>
        <p:spPr>
          <a:xfrm>
            <a:off x="1689100" y="6007153"/>
            <a:ext cx="15756433" cy="58530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sz="5400" dirty="0"/>
              <a:t>Die positiven Auswirkungen agiler Methoden auf Softwareentwickler*innen</a:t>
            </a:r>
          </a:p>
          <a:p>
            <a:pPr>
              <a:lnSpc>
                <a:spcPct val="150000"/>
              </a:lnSpc>
            </a:pPr>
            <a:endParaRPr lang="de-DE" sz="5400" dirty="0"/>
          </a:p>
          <a:p>
            <a:r>
              <a:rPr lang="de-DE" sz="4000" dirty="0"/>
              <a:t>Carolin Huck</a:t>
            </a:r>
          </a:p>
          <a:p>
            <a:r>
              <a:rPr lang="de-DE" sz="4000" dirty="0" err="1"/>
              <a:t>Scrum</a:t>
            </a:r>
            <a:r>
              <a:rPr lang="de-DE" sz="4000" dirty="0"/>
              <a:t> Master</a:t>
            </a:r>
          </a:p>
        </p:txBody>
      </p:sp>
      <p:sp>
        <p:nvSpPr>
          <p:cNvPr id="130" name="Titel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Mehr als nur ein gutes Gefühl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A1E9429-E985-8745-9DBF-D15D85DBA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988" b="11326"/>
          <a:stretch/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2A4B6844-EC1E-9C4A-AFB3-98CC90222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36" y="4014216"/>
            <a:ext cx="14418985" cy="568756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5DBAFBE-36D5-8D4B-AEDF-5BC068655D6E}"/>
              </a:ext>
            </a:extLst>
          </p:cNvPr>
          <p:cNvSpPr/>
          <p:nvPr/>
        </p:nvSpPr>
        <p:spPr>
          <a:xfrm>
            <a:off x="14075114" y="7150801"/>
            <a:ext cx="9318286" cy="452333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highlight>
                <a:srgbClr val="D4D800"/>
              </a:highlight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951E5C8-6041-0E43-8B15-BB07C4C0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1" y="1248453"/>
            <a:ext cx="7448232" cy="112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ABC3FA8-32FF-F448-A285-75DADB06C482}"/>
              </a:ext>
            </a:extLst>
          </p:cNvPr>
          <p:cNvSpPr/>
          <p:nvPr/>
        </p:nvSpPr>
        <p:spPr>
          <a:xfrm>
            <a:off x="9185614" y="7666634"/>
            <a:ext cx="2616526" cy="422157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highlight>
                <a:srgbClr val="D4D800"/>
              </a:highlight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B7E5427-9FFF-044E-8CD9-7F53FE9D6F3A}"/>
              </a:ext>
            </a:extLst>
          </p:cNvPr>
          <p:cNvSpPr/>
          <p:nvPr/>
        </p:nvSpPr>
        <p:spPr>
          <a:xfrm>
            <a:off x="9185614" y="8181075"/>
            <a:ext cx="9051586" cy="452333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highlight>
                <a:srgbClr val="D4D800"/>
              </a:highlight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DF139B6-17EB-D44A-A407-2F94BAC4C4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968"/>
          <a:stretch/>
        </p:blipFill>
        <p:spPr>
          <a:xfrm>
            <a:off x="9086036" y="4014216"/>
            <a:ext cx="14418985" cy="3073085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E4C341-AEF0-BF47-B86C-835F202365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308"/>
          <a:stretch/>
        </p:blipFill>
        <p:spPr>
          <a:xfrm>
            <a:off x="9086036" y="8695516"/>
            <a:ext cx="14418985" cy="100626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A39F6D2-5738-CC49-927B-6D8A6C86D032}"/>
              </a:ext>
            </a:extLst>
          </p:cNvPr>
          <p:cNvSpPr txBox="1"/>
          <p:nvPr/>
        </p:nvSpPr>
        <p:spPr>
          <a:xfrm>
            <a:off x="10077069" y="10308509"/>
            <a:ext cx="12424876" cy="933589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(</a:t>
            </a:r>
            <a:r>
              <a:rPr lang="de-DE" sz="5400" dirty="0" err="1">
                <a:solidFill>
                  <a:schemeClr val="bg1"/>
                </a:solidFill>
              </a:rPr>
              <a:t>see</a:t>
            </a:r>
            <a:r>
              <a:rPr lang="de-DE" sz="5400" dirty="0">
                <a:solidFill>
                  <a:schemeClr val="bg1"/>
                </a:solidFill>
              </a:rPr>
              <a:t> also Tripp et al., 2016; </a:t>
            </a:r>
            <a:r>
              <a:rPr lang="de-DE" sz="5400" dirty="0" err="1">
                <a:solidFill>
                  <a:schemeClr val="bg1"/>
                </a:solidFill>
              </a:rPr>
              <a:t>Yu</a:t>
            </a:r>
            <a:r>
              <a:rPr lang="de-DE" sz="5400" dirty="0">
                <a:solidFill>
                  <a:schemeClr val="bg1"/>
                </a:solidFill>
              </a:rPr>
              <a:t> &amp; Petter, 2014)</a:t>
            </a:r>
            <a:endParaRPr kumimoji="0" lang="de-DE" sz="5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Source Sans Pro Ligh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64369EC-58C4-CF4E-A422-3035205D3D5E}"/>
              </a:ext>
            </a:extLst>
          </p:cNvPr>
          <p:cNvSpPr/>
          <p:nvPr/>
        </p:nvSpPr>
        <p:spPr>
          <a:xfrm>
            <a:off x="11802140" y="7666634"/>
            <a:ext cx="11591260" cy="422157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highlight>
                <a:srgbClr val="D4D800"/>
              </a:highlight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9995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5" grpId="0" animBg="1"/>
      <p:bldP spid="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058B3-DBE3-3D49-BD57-70D28EE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 zu Einfluss</a:t>
            </a:r>
            <a:br>
              <a:rPr lang="de-DE" dirty="0"/>
            </a:br>
            <a:r>
              <a:rPr lang="de-DE" dirty="0"/>
              <a:t>auf Softwareentwickler*innen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FD9C43-E539-794B-9ACC-24CCD28C2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239" y="-276447"/>
            <a:ext cx="18955045" cy="189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156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AEC401-7C00-2049-92A9-C90AD134E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83" y="0"/>
            <a:ext cx="2169543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94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Nutzung agiler Entwicklungs- und Projektmanagementpraktiken auf das Burnout-Engagement-Kontinuum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2204170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</a:t>
            </a:r>
            <a:r>
              <a:rPr lang="de-DE" sz="6600" dirty="0">
                <a:solidFill>
                  <a:srgbClr val="D4D800"/>
                </a:solidFill>
              </a:rPr>
              <a:t>Nutzung agiler Entwicklungs- und Projektmanagementpraktiken </a:t>
            </a:r>
            <a:r>
              <a:rPr lang="de-DE" sz="6600" dirty="0">
                <a:solidFill>
                  <a:schemeClr val="tx1"/>
                </a:solidFill>
              </a:rPr>
              <a:t>auf das Burnout-Engagement-Kontinuum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33959326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Nutzung agiler Entwicklungs- und Projektmanagementpraktiken auf das </a:t>
            </a:r>
            <a:r>
              <a:rPr lang="de-DE" sz="6600" dirty="0">
                <a:solidFill>
                  <a:srgbClr val="D4D800"/>
                </a:solidFill>
              </a:rPr>
              <a:t>Burnout-Engagement-Kontinuum</a:t>
            </a:r>
            <a:r>
              <a:rPr lang="de-DE" sz="6600" dirty="0">
                <a:solidFill>
                  <a:schemeClr val="tx1"/>
                </a:solidFill>
              </a:rPr>
              <a:t>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6406654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</a:t>
            </a:r>
            <a:r>
              <a:rPr lang="de-DE" sz="6600" dirty="0">
                <a:solidFill>
                  <a:srgbClr val="D4D800"/>
                </a:solidFill>
              </a:rPr>
              <a:t>Nutzung agiler Entwicklungs- und Projektmanagementpraktiken </a:t>
            </a:r>
            <a:r>
              <a:rPr lang="de-DE" sz="6600" dirty="0">
                <a:solidFill>
                  <a:schemeClr val="tx1"/>
                </a:solidFill>
              </a:rPr>
              <a:t>auf das Burnout-Engagement-Kontinuum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10562294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406843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Agilität operationalisieren</a:t>
            </a:r>
            <a:endParaRPr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BF32A6D-83AA-D149-8980-36E5EE6C2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5897" r="4493" b="5916"/>
          <a:stretch/>
        </p:blipFill>
        <p:spPr>
          <a:xfrm>
            <a:off x="6198704" y="3756991"/>
            <a:ext cx="11986591" cy="9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64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406843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Agilität operationalisieren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9472BF-5830-A34E-A913-A9308721F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5275" r="4383" b="5605"/>
          <a:stretch/>
        </p:blipFill>
        <p:spPr>
          <a:xfrm>
            <a:off x="6153996" y="3678243"/>
            <a:ext cx="12076008" cy="92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229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41090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Agilität operationalisieren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BAD3CA-B7B7-5345-B291-5558810D7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5500" r="4021" b="5934"/>
          <a:stretch/>
        </p:blipFill>
        <p:spPr>
          <a:xfrm>
            <a:off x="6122503" y="3716420"/>
            <a:ext cx="12165495" cy="91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867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1D9715-AF70-8B44-9773-70853F3A8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255" cy="137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6198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408875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Agilität operationalisieren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E6E74D-AA44-4543-B5E4-4E67B2A85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5870" r="4161" b="5986"/>
          <a:stretch/>
        </p:blipFill>
        <p:spPr>
          <a:xfrm>
            <a:off x="6124538" y="3737877"/>
            <a:ext cx="12134923" cy="90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11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Nutzung agiler Entwicklungs- und Projektmanagementpraktiken auf das </a:t>
            </a:r>
            <a:r>
              <a:rPr lang="de-DE" sz="6600" dirty="0">
                <a:solidFill>
                  <a:srgbClr val="D4D800"/>
                </a:solidFill>
              </a:rPr>
              <a:t>Burnout-Engagement-Kontinuum</a:t>
            </a:r>
            <a:r>
              <a:rPr lang="de-DE" sz="6600" dirty="0">
                <a:solidFill>
                  <a:schemeClr val="tx1"/>
                </a:solidFill>
              </a:rPr>
              <a:t>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34156086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71CEAD-6DE5-3E41-889E-C7F474B96F22}"/>
              </a:ext>
            </a:extLst>
          </p:cNvPr>
          <p:cNvSpPr txBox="1"/>
          <p:nvPr/>
        </p:nvSpPr>
        <p:spPr>
          <a:xfrm>
            <a:off x="10260381" y="5401191"/>
            <a:ext cx="386323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Burnout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DB4404-D000-F545-8300-584B05C3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2211572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38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71CEAD-6DE5-3E41-889E-C7F474B96F22}"/>
              </a:ext>
            </a:extLst>
          </p:cNvPr>
          <p:cNvSpPr txBox="1"/>
          <p:nvPr/>
        </p:nvSpPr>
        <p:spPr>
          <a:xfrm>
            <a:off x="9241673" y="5401191"/>
            <a:ext cx="590065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Engagement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D61AC9-2D9A-E94D-994C-D6723A5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135" y="2103683"/>
            <a:ext cx="14270457" cy="142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5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790891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Burnout-Engagement-Kontinuum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40577B-A3B7-0241-87FC-013787EA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546" y="3954269"/>
            <a:ext cx="10994907" cy="91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21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790891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Burnout-Engagement-Kontinuum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40577B-A3B7-0241-87FC-013787EA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546" y="3954269"/>
            <a:ext cx="10994907" cy="91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1257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790891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Burnout-Engagement-Kontinuum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40577B-A3B7-0241-87FC-013787EA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546" y="3954269"/>
            <a:ext cx="10994906" cy="9149046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266738-DDFA-6443-A8E9-F5A1BCBD8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98" y="4910374"/>
            <a:ext cx="1449955" cy="14499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EFD73B-3739-8740-BF49-26D86D73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2945" y="5254670"/>
            <a:ext cx="1740200" cy="174020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BDB9AA6-559F-6741-9606-8B61F58EB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98" y="10177487"/>
            <a:ext cx="1449955" cy="14499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6844DB-F92E-B649-AC74-82D2A6DE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2" y="10239767"/>
            <a:ext cx="2125612" cy="21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879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790891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Burnout-Engagement-Kontinuum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40577B-A3B7-0241-87FC-013787EA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546" y="3954269"/>
            <a:ext cx="10994906" cy="91490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C634A0-FBAC-F449-A8C1-689F7B269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84" y="3954269"/>
            <a:ext cx="4087491" cy="39036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A249B5-C340-AD49-8B6F-D45E599AE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84" y="9015823"/>
            <a:ext cx="4087491" cy="40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0566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9893380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Forschungsfrage</a:t>
            </a:r>
            <a:endParaRPr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6172408-6A83-4C4A-AA0F-75829AABEAAE}"/>
              </a:ext>
            </a:extLst>
          </p:cNvPr>
          <p:cNvSpPr txBox="1">
            <a:spLocks/>
          </p:cNvSpPr>
          <p:nvPr/>
        </p:nvSpPr>
        <p:spPr>
          <a:xfrm>
            <a:off x="1689100" y="4911199"/>
            <a:ext cx="21005800" cy="4493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A4A4B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defTabSz="457200" hangingPunct="1">
              <a:lnSpc>
                <a:spcPct val="117999"/>
              </a:lnSpc>
              <a:defRPr/>
            </a:pPr>
            <a:r>
              <a:rPr lang="de-DE" sz="6600" dirty="0">
                <a:solidFill>
                  <a:schemeClr val="tx1"/>
                </a:solidFill>
              </a:rPr>
              <a:t>Wie wirkt sich die Nutzung agiler Entwicklungs- und Projektmanagementpraktiken auf das Burnout-Engagement-Kontinuum von Softwareentwickler*innen aus?</a:t>
            </a:r>
          </a:p>
        </p:txBody>
      </p:sp>
    </p:spTree>
    <p:extLst>
      <p:ext uri="{BB962C8B-B14F-4D97-AF65-F5344CB8AC3E}">
        <p14:creationId xmlns:p14="http://schemas.microsoft.com/office/powerpoint/2010/main" val="22614372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b="462"/>
          <a:stretch/>
        </p:blipFill>
        <p:spPr>
          <a:xfrm>
            <a:off x="1690577" y="1472848"/>
            <a:ext cx="20829182" cy="105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60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510B99-5DE4-A749-A83E-671F6755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3598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7FF928-88A4-C146-8B3D-E141E0E0A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14" y="536496"/>
            <a:ext cx="19226971" cy="126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491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 b="1726"/>
          <a:stretch/>
        </p:blipFill>
        <p:spPr>
          <a:xfrm>
            <a:off x="1690577" y="1472848"/>
            <a:ext cx="20829182" cy="105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543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576" y="1472847"/>
            <a:ext cx="21002846" cy="107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0395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576" y="1472847"/>
            <a:ext cx="21002846" cy="107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929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576" y="1472847"/>
            <a:ext cx="21002846" cy="107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257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20770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xfrm>
            <a:off x="1689100" y="1117600"/>
            <a:ext cx="10502900" cy="2286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Rollenwahrnehmung</a:t>
            </a:r>
            <a:endParaRPr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01107DB-993C-5E4D-9095-A5A00627415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89100" y="4546600"/>
            <a:ext cx="21019648" cy="76235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Rolle = </a:t>
            </a:r>
            <a:r>
              <a:rPr lang="de-DE" dirty="0"/>
              <a:t>Set an Erwartungen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071C6E-24B5-6145-A15C-D68C2460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"/>
          <a:stretch/>
        </p:blipFill>
        <p:spPr>
          <a:xfrm>
            <a:off x="13132478" y="1771649"/>
            <a:ext cx="9562422" cy="7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003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20770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xfrm>
            <a:off x="1689100" y="1117600"/>
            <a:ext cx="10502900" cy="2286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Rollenwahrnehmung</a:t>
            </a:r>
            <a:endParaRPr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01107DB-993C-5E4D-9095-A5A00627415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89100" y="4546600"/>
            <a:ext cx="21019648" cy="76235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Rolle = Set an Erwartungen </a:t>
            </a:r>
          </a:p>
          <a:p>
            <a:pPr>
              <a:lnSpc>
                <a:spcPct val="150000"/>
              </a:lnSpc>
            </a:pPr>
            <a:r>
              <a:rPr lang="de-DE" dirty="0"/>
              <a:t>Erwartungen inkompatibel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Rollenkonflikt</a:t>
            </a:r>
            <a:r>
              <a:rPr lang="de-DE" dirty="0"/>
              <a:t>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961D128-BF67-FB4C-8559-C3F6ABB32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82" r="782" b="472"/>
          <a:stretch/>
        </p:blipFill>
        <p:spPr>
          <a:xfrm>
            <a:off x="13266087" y="1668269"/>
            <a:ext cx="9428813" cy="70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3033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20770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xfrm>
            <a:off x="1689100" y="1117600"/>
            <a:ext cx="10502900" cy="2286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Rollenwahrnehmung</a:t>
            </a:r>
            <a:endParaRPr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01107DB-993C-5E4D-9095-A5A00627415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89100" y="4546600"/>
            <a:ext cx="21019648" cy="76235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Rolle = Set an Erwartungen </a:t>
            </a: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Erwartungen inkompatibel</a:t>
            </a:r>
            <a:br>
              <a:rPr lang="de-DE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→ 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Rollenkonflikt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dirty="0"/>
              <a:t>Fehlende Informationen über Erwartungen, Methoden und Handlungsfolgen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Rollenambiguität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C564F05-6FF5-784A-AAE1-27E5A9AFD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884" r="1"/>
          <a:stretch/>
        </p:blipFill>
        <p:spPr>
          <a:xfrm>
            <a:off x="13182600" y="1608668"/>
            <a:ext cx="9512300" cy="70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314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" b="1528"/>
          <a:stretch/>
        </p:blipFill>
        <p:spPr>
          <a:xfrm>
            <a:off x="1690576" y="1472847"/>
            <a:ext cx="20892977" cy="106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3075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690576" y="1472847"/>
            <a:ext cx="20892977" cy="106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1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000520-AC0B-0842-A187-224356960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64" y="2674177"/>
            <a:ext cx="19998672" cy="83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700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A930C7-5873-B845-B71C-249976CF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690576" y="1472847"/>
            <a:ext cx="20892977" cy="106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8243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73AF5A2-8B5A-4644-A62C-9434BE68D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0" y="2636520"/>
            <a:ext cx="11257280" cy="84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3280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134" name="Text"/>
          <p:cNvSpPr txBox="1">
            <a:spLocks noGrp="1"/>
          </p:cNvSpPr>
          <p:nvPr>
            <p:ph type="body" idx="1"/>
          </p:nvPr>
        </p:nvSpPr>
        <p:spPr>
          <a:xfrm>
            <a:off x="1689100" y="4546601"/>
            <a:ext cx="9210548" cy="69565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Agile Projektmanagementpraktiken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Retrospektiven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 err="1"/>
              <a:t>Dailys</a:t>
            </a:r>
            <a:endParaRPr lang="de-DE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Iterativer Ansatz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Kurze Iterationen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Regelmäßige Releases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Schätzungen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D713D0-6175-5847-8B89-1B46F8AFB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20" y="4898275"/>
            <a:ext cx="12191999" cy="6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5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5991595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xfrm>
            <a:off x="1689100" y="1117600"/>
            <a:ext cx="14254864" cy="228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Rollenwahrnehmung schärfen</a:t>
            </a:r>
            <a:endParaRPr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A81545-9AE5-4C44-ACE0-5A8743EC6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107" y="3954269"/>
            <a:ext cx="6662931" cy="66629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AB5329-DB13-3240-B5B3-E05B436C6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1033" y="3954268"/>
            <a:ext cx="6662931" cy="66629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AF8C66-EE56-474E-A5D0-AE4B7E64E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9769" y="3954268"/>
            <a:ext cx="6662931" cy="66629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957212A-4D09-4A4D-9ED0-C71FFE04EBA9}"/>
              </a:ext>
            </a:extLst>
          </p:cNvPr>
          <p:cNvSpPr txBox="1"/>
          <p:nvPr/>
        </p:nvSpPr>
        <p:spPr>
          <a:xfrm>
            <a:off x="2276867" y="10049614"/>
            <a:ext cx="566341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Kommunikation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ACBE5E-C8CC-BF48-8ACF-2AFDA80D8CA6}"/>
              </a:ext>
            </a:extLst>
          </p:cNvPr>
          <p:cNvSpPr txBox="1"/>
          <p:nvPr/>
        </p:nvSpPr>
        <p:spPr>
          <a:xfrm>
            <a:off x="10897285" y="10058071"/>
            <a:ext cx="343042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Feedback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C80654-15C5-C148-9C08-8FA512C1A60D}"/>
              </a:ext>
            </a:extLst>
          </p:cNvPr>
          <p:cNvSpPr txBox="1"/>
          <p:nvPr/>
        </p:nvSpPr>
        <p:spPr>
          <a:xfrm>
            <a:off x="16842432" y="9550239"/>
            <a:ext cx="539760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Gemeinsames Verständnis</a:t>
            </a:r>
          </a:p>
        </p:txBody>
      </p:sp>
    </p:spTree>
    <p:extLst>
      <p:ext uri="{BB962C8B-B14F-4D97-AF65-F5344CB8AC3E}">
        <p14:creationId xmlns:p14="http://schemas.microsoft.com/office/powerpoint/2010/main" val="191136819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134" name="Text"/>
          <p:cNvSpPr txBox="1">
            <a:spLocks noGrp="1"/>
          </p:cNvSpPr>
          <p:nvPr>
            <p:ph type="body" idx="1"/>
          </p:nvPr>
        </p:nvSpPr>
        <p:spPr>
          <a:xfrm>
            <a:off x="1689100" y="4546601"/>
            <a:ext cx="9210548" cy="69565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Projektmanagementmethoden</a:t>
            </a:r>
            <a:endParaRPr lang="de-DE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Dailys</a:t>
            </a:r>
            <a:endParaRPr lang="de-DE" dirty="0">
              <a:solidFill>
                <a:schemeClr val="tx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Retrospektiven</a:t>
            </a:r>
            <a:endParaRPr lang="de-DE" dirty="0">
              <a:solidFill>
                <a:schemeClr val="tx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Iterativer Ansatz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Kurze Iterationen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Regelmäßige Releases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Rollenverteilung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Schätzungen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28C0F4-E63E-064D-895A-F5BCE1E37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3675" y="3787903"/>
            <a:ext cx="7715250" cy="77152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093D32-9C8A-4D41-83E1-2850F182EC43}"/>
              </a:ext>
            </a:extLst>
          </p:cNvPr>
          <p:cNvSpPr txBox="1"/>
          <p:nvPr/>
        </p:nvSpPr>
        <p:spPr>
          <a:xfrm>
            <a:off x="15779500" y="10600342"/>
            <a:ext cx="4483600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Kommunikation</a:t>
            </a:r>
          </a:p>
        </p:txBody>
      </p:sp>
    </p:spTree>
    <p:extLst>
      <p:ext uri="{BB962C8B-B14F-4D97-AF65-F5344CB8AC3E}">
        <p14:creationId xmlns:p14="http://schemas.microsoft.com/office/powerpoint/2010/main" val="155644838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134" name="Text"/>
          <p:cNvSpPr txBox="1">
            <a:spLocks noGrp="1"/>
          </p:cNvSpPr>
          <p:nvPr>
            <p:ph type="body" idx="1"/>
          </p:nvPr>
        </p:nvSpPr>
        <p:spPr>
          <a:xfrm>
            <a:off x="1689100" y="4546601"/>
            <a:ext cx="9210548" cy="69565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Projektmanagementmethoden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Dailys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/>
              <a:t>Retrospektiven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Iterativer Ansatz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Kurze Iterationen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Regelmäßige Releases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Rollenverteilung</a:t>
            </a:r>
            <a:endParaRPr lang="de-DE" dirty="0">
              <a:solidFill>
                <a:schemeClr val="tx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Schätzungen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6190A7-705A-CC46-9834-CB48511A3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5400" y="4013200"/>
            <a:ext cx="7302379" cy="73023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1AE051-8958-104F-9CF0-4D4CFCBA7A23}"/>
              </a:ext>
            </a:extLst>
          </p:cNvPr>
          <p:cNvSpPr txBox="1"/>
          <p:nvPr/>
        </p:nvSpPr>
        <p:spPr>
          <a:xfrm>
            <a:off x="16284838" y="10687940"/>
            <a:ext cx="2723502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50279248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134" name="Text"/>
          <p:cNvSpPr txBox="1">
            <a:spLocks noGrp="1"/>
          </p:cNvSpPr>
          <p:nvPr>
            <p:ph type="body" idx="1"/>
          </p:nvPr>
        </p:nvSpPr>
        <p:spPr>
          <a:xfrm>
            <a:off x="1689100" y="4546601"/>
            <a:ext cx="9210548" cy="69565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Projektmanagementmethoden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Dailys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Retrospektiven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Iterativer Ansatz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Kurze Iterationen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Regelmäßige Releases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Rollenverteilung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Schätzungen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497E7F-9F09-7A45-8970-8B7C3775A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2947" y="3044953"/>
            <a:ext cx="8458200" cy="84582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11EC371-7BE6-074A-B3A3-D2C90A7E82AB}"/>
              </a:ext>
            </a:extLst>
          </p:cNvPr>
          <p:cNvSpPr txBox="1"/>
          <p:nvPr/>
        </p:nvSpPr>
        <p:spPr>
          <a:xfrm>
            <a:off x="13702084" y="10219641"/>
            <a:ext cx="7219925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Gemeinsames Verständnis</a:t>
            </a:r>
          </a:p>
        </p:txBody>
      </p:sp>
    </p:spTree>
    <p:extLst>
      <p:ext uri="{BB962C8B-B14F-4D97-AF65-F5344CB8AC3E}">
        <p14:creationId xmlns:p14="http://schemas.microsoft.com/office/powerpoint/2010/main" val="158792306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BBE9673-7A60-CE47-A3D1-1B027EF1C504}"/>
              </a:ext>
            </a:extLst>
          </p:cNvPr>
          <p:cNvSpPr txBox="1">
            <a:spLocks/>
          </p:cNvSpPr>
          <p:nvPr/>
        </p:nvSpPr>
        <p:spPr>
          <a:xfrm>
            <a:off x="14550808" y="4546601"/>
            <a:ext cx="9210548" cy="76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376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439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503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566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hangingPunct="1"/>
            <a:r>
              <a:rPr lang="de-DE" dirty="0">
                <a:solidFill>
                  <a:schemeClr val="tx1"/>
                </a:solidFill>
              </a:rPr>
              <a:t>Agile Entwicklungspraktiken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Refactoring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Code Standards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CI/CD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Automatisiertes </a:t>
            </a:r>
            <a:r>
              <a:rPr lang="de-DE" dirty="0" err="1">
                <a:solidFill>
                  <a:schemeClr val="tx1"/>
                </a:solidFill>
              </a:rPr>
              <a:t>Testing</a:t>
            </a:r>
            <a:endParaRPr lang="de-DE" dirty="0">
              <a:solidFill>
                <a:schemeClr val="tx1"/>
              </a:solidFill>
            </a:endParaRP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Pair </a:t>
            </a:r>
            <a:r>
              <a:rPr lang="de-DE" dirty="0" err="1">
                <a:solidFill>
                  <a:schemeClr val="tx1"/>
                </a:solidFill>
              </a:rPr>
              <a:t>Programming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1CC578-7CCE-5947-8AE8-84284E2D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1" y="4546601"/>
            <a:ext cx="12548412" cy="64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696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23511135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xfrm>
            <a:off x="1689099" y="1117600"/>
            <a:ext cx="22323045" cy="228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Wann identifizieren wir uns mit unserer Arbeit?</a:t>
            </a:r>
            <a:endParaRPr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28CC9F4-0A48-6347-B16E-CCEBB4F5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077" y="4210492"/>
            <a:ext cx="7020371" cy="70203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A7C248B-6990-F14A-9079-936AE3642CEB}"/>
              </a:ext>
            </a:extLst>
          </p:cNvPr>
          <p:cNvSpPr txBox="1"/>
          <p:nvPr/>
        </p:nvSpPr>
        <p:spPr>
          <a:xfrm>
            <a:off x="1875140" y="10710733"/>
            <a:ext cx="4960244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Werte einbringen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C8254CB-2312-FD4F-B8D4-EF26E6261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1308" y="4210491"/>
            <a:ext cx="7020371" cy="7020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F624439-E5EF-E043-B846-5D39B2A50A7C}"/>
              </a:ext>
            </a:extLst>
          </p:cNvPr>
          <p:cNvSpPr txBox="1"/>
          <p:nvPr/>
        </p:nvSpPr>
        <p:spPr>
          <a:xfrm>
            <a:off x="8929463" y="10310622"/>
            <a:ext cx="6399826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Identifikation mit dem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gesamten System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47895CD-753C-6C4F-BA2A-BDCDA4A4B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7539" y="4210492"/>
            <a:ext cx="7020371" cy="702037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9BD1C1CC-0BFC-E94B-A267-09FCE804ACDF}"/>
              </a:ext>
            </a:extLst>
          </p:cNvPr>
          <p:cNvSpPr txBox="1"/>
          <p:nvPr/>
        </p:nvSpPr>
        <p:spPr>
          <a:xfrm>
            <a:off x="16682326" y="10310623"/>
            <a:ext cx="6170795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de-DE" dirty="0"/>
              <a:t>Feedback über Wert/Qualität</a:t>
            </a:r>
          </a:p>
        </p:txBody>
      </p:sp>
    </p:spTree>
    <p:extLst>
      <p:ext uri="{BB962C8B-B14F-4D97-AF65-F5344CB8AC3E}">
        <p14:creationId xmlns:p14="http://schemas.microsoft.com/office/powerpoint/2010/main" val="411633764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33215B9-2A6E-7A46-9542-27C4DCD4C2D2}"/>
              </a:ext>
            </a:extLst>
          </p:cNvPr>
          <p:cNvSpPr txBox="1">
            <a:spLocks/>
          </p:cNvSpPr>
          <p:nvPr/>
        </p:nvSpPr>
        <p:spPr>
          <a:xfrm>
            <a:off x="13015468" y="4546601"/>
            <a:ext cx="9210548" cy="76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376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439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503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566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hangingPunct="1"/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Entwicklungsmethoden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 err="1"/>
              <a:t>Refactoring</a:t>
            </a:r>
            <a:r>
              <a:rPr lang="de-DE" dirty="0"/>
              <a:t> 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Code Standards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CI/CD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Automatisiertes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Testing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Pair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Programming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27D6AEE-75BD-0E42-B980-26321AD8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672" y="3403600"/>
            <a:ext cx="7827264" cy="782726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52D1B4B-B00A-384D-9F78-AA54264E196B}"/>
              </a:ext>
            </a:extLst>
          </p:cNvPr>
          <p:cNvSpPr txBox="1"/>
          <p:nvPr/>
        </p:nvSpPr>
        <p:spPr>
          <a:xfrm>
            <a:off x="4290080" y="10586116"/>
            <a:ext cx="4722447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Werte einbringen</a:t>
            </a:r>
          </a:p>
        </p:txBody>
      </p:sp>
    </p:spTree>
    <p:extLst>
      <p:ext uri="{BB962C8B-B14F-4D97-AF65-F5344CB8AC3E}">
        <p14:creationId xmlns:p14="http://schemas.microsoft.com/office/powerpoint/2010/main" val="7184485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058B3-DBE3-3D49-BD57-70D28EE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sz="6600" dirty="0">
                <a:solidFill>
                  <a:schemeClr val="tx1"/>
                </a:solidFill>
              </a:rPr>
              <a:t>Klingt fast</a:t>
            </a:r>
            <a:br>
              <a:rPr lang="de-DE" sz="9600" dirty="0">
                <a:solidFill>
                  <a:schemeClr val="tx1"/>
                </a:solidFill>
              </a:rPr>
            </a:br>
            <a:r>
              <a:rPr lang="de-DE" sz="9600" dirty="0"/>
              <a:t>zu schön um wahr zu sein</a:t>
            </a:r>
          </a:p>
        </p:txBody>
      </p:sp>
    </p:spTree>
    <p:extLst>
      <p:ext uri="{BB962C8B-B14F-4D97-AF65-F5344CB8AC3E}">
        <p14:creationId xmlns:p14="http://schemas.microsoft.com/office/powerpoint/2010/main" val="347446730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33215B9-2A6E-7A46-9542-27C4DCD4C2D2}"/>
              </a:ext>
            </a:extLst>
          </p:cNvPr>
          <p:cNvSpPr txBox="1">
            <a:spLocks/>
          </p:cNvSpPr>
          <p:nvPr/>
        </p:nvSpPr>
        <p:spPr>
          <a:xfrm>
            <a:off x="13015468" y="4546601"/>
            <a:ext cx="9210548" cy="76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376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439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503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566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hangingPunct="1"/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Entwicklungsmethoden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 err="1"/>
              <a:t>Refactoring</a:t>
            </a:r>
            <a:r>
              <a:rPr lang="de-DE" dirty="0"/>
              <a:t> 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Code Standards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CI/CD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Automatisiertes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Testing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Pair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Programming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C14BA3-DF01-8441-8B23-4ABE22440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672" y="3403600"/>
            <a:ext cx="7827264" cy="78272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49E491-B6DA-F745-A465-31524E757CBF}"/>
              </a:ext>
            </a:extLst>
          </p:cNvPr>
          <p:cNvSpPr txBox="1"/>
          <p:nvPr/>
        </p:nvSpPr>
        <p:spPr>
          <a:xfrm>
            <a:off x="3604796" y="10124942"/>
            <a:ext cx="6093015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Identifikation mit dem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D4D800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gesamten System</a:t>
            </a:r>
          </a:p>
        </p:txBody>
      </p:sp>
    </p:spTree>
    <p:extLst>
      <p:ext uri="{BB962C8B-B14F-4D97-AF65-F5344CB8AC3E}">
        <p14:creationId xmlns:p14="http://schemas.microsoft.com/office/powerpoint/2010/main" val="294977473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33215B9-2A6E-7A46-9542-27C4DCD4C2D2}"/>
              </a:ext>
            </a:extLst>
          </p:cNvPr>
          <p:cNvSpPr txBox="1">
            <a:spLocks/>
          </p:cNvSpPr>
          <p:nvPr/>
        </p:nvSpPr>
        <p:spPr>
          <a:xfrm>
            <a:off x="13015468" y="4546601"/>
            <a:ext cx="9210548" cy="76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1pPr>
            <a:lvl2pPr marL="0" marR="0" indent="2286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2pPr>
            <a:lvl3pPr marL="0" marR="0" indent="4572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3pPr>
            <a:lvl4pPr marL="0" marR="0" indent="6858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4pPr>
            <a:lvl5pPr marL="0" marR="0" indent="914400" algn="l" defTabSz="825500" latinLnBrk="0">
              <a:lnSpc>
                <a:spcPct val="7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5pPr>
            <a:lvl6pPr marL="376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6pPr>
            <a:lvl7pPr marL="439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7pPr>
            <a:lvl8pPr marL="5031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8pPr>
            <a:lvl9pPr marL="5666153" marR="0" indent="-586153" algn="l" defTabSz="82550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Source Sans Pro Light"/>
              </a:defRPr>
            </a:lvl9pPr>
          </a:lstStyle>
          <a:p>
            <a:pPr hangingPunct="1"/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Agile Entwicklungsmethoden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Refactoring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Code Standards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CI/CD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Automatisiertes </a:t>
            </a:r>
            <a:r>
              <a:rPr lang="de-DE" dirty="0" err="1"/>
              <a:t>Testing</a:t>
            </a:r>
            <a:endParaRPr lang="de-DE" dirty="0"/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de-DE" dirty="0"/>
              <a:t>Pair </a:t>
            </a:r>
            <a:r>
              <a:rPr lang="de-DE" dirty="0" err="1"/>
              <a:t>Programming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EAF998-4EE9-5345-8372-65B6FD069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672" y="3403600"/>
            <a:ext cx="7827264" cy="78272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337224C-06F1-3E4C-BAB8-5575137F51E4}"/>
              </a:ext>
            </a:extLst>
          </p:cNvPr>
          <p:cNvSpPr txBox="1"/>
          <p:nvPr/>
        </p:nvSpPr>
        <p:spPr>
          <a:xfrm>
            <a:off x="2701505" y="10513644"/>
            <a:ext cx="789959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dirty="0">
                <a:solidFill>
                  <a:srgbClr val="D4D800"/>
                </a:solidFill>
              </a:rPr>
              <a:t>Feedback über Wert/Qualität</a:t>
            </a:r>
          </a:p>
        </p:txBody>
      </p:sp>
    </p:spTree>
    <p:extLst>
      <p:ext uri="{BB962C8B-B14F-4D97-AF65-F5344CB8AC3E}">
        <p14:creationId xmlns:p14="http://schemas.microsoft.com/office/powerpoint/2010/main" val="420993869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13397871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Bedeutung für die Praxis</a:t>
            </a:r>
            <a:endParaRPr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413D30-1ADA-3E4E-A23D-9FA22974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67" y="3564499"/>
            <a:ext cx="6422065" cy="6422065"/>
          </a:xfrm>
          <a:prstGeom prst="rect">
            <a:avLst/>
          </a:prstGeom>
        </p:spPr>
      </p:pic>
      <p:pic>
        <p:nvPicPr>
          <p:cNvPr id="13" name="Grafik 12" descr="Ein Bild, das Text, Raum, Szene, Spielhaus enthält.&#10;&#10;Automatisch generierte Beschreibung">
            <a:extLst>
              <a:ext uri="{FF2B5EF4-FFF2-40B4-BE49-F238E27FC236}">
                <a16:creationId xmlns:a16="http://schemas.microsoft.com/office/drawing/2014/main" id="{3D96758C-E49F-894D-B64A-F0B96CD49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054" y="3403600"/>
            <a:ext cx="6422065" cy="64220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279C55A-C738-3D45-9E8C-21F9B18C7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646967"/>
            <a:ext cx="6422065" cy="642206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CD4D8B8-73A2-C343-88EC-AD47A11E7B63}"/>
              </a:ext>
            </a:extLst>
          </p:cNvPr>
          <p:cNvSpPr txBox="1"/>
          <p:nvPr/>
        </p:nvSpPr>
        <p:spPr>
          <a:xfrm>
            <a:off x="2847291" y="9638207"/>
            <a:ext cx="4105682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Agile Praktiken kombinieren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B16898-0A6C-914D-B24A-40C6EE3AF10E}"/>
              </a:ext>
            </a:extLst>
          </p:cNvPr>
          <p:cNvSpPr txBox="1"/>
          <p:nvPr/>
        </p:nvSpPr>
        <p:spPr>
          <a:xfrm>
            <a:off x="9888277" y="9638207"/>
            <a:ext cx="4607443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Ursache für Probleme finden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9285DF-CE97-C245-BD68-6F9D4CCB9B36}"/>
              </a:ext>
            </a:extLst>
          </p:cNvPr>
          <p:cNvSpPr txBox="1"/>
          <p:nvPr/>
        </p:nvSpPr>
        <p:spPr>
          <a:xfrm>
            <a:off x="16809364" y="9638207"/>
            <a:ext cx="4607443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Source Sans Pro Light"/>
              </a:rPr>
              <a:t>Wissenschaftlich geprüft</a:t>
            </a:r>
          </a:p>
        </p:txBody>
      </p:sp>
    </p:spTree>
    <p:extLst>
      <p:ext uri="{BB962C8B-B14F-4D97-AF65-F5344CB8AC3E}">
        <p14:creationId xmlns:p14="http://schemas.microsoft.com/office/powerpoint/2010/main" val="958554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32120-C064-FB42-B17C-A7E25E2F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9" y="1195572"/>
            <a:ext cx="19746137" cy="5255990"/>
          </a:xfrm>
        </p:spPr>
        <p:txBody>
          <a:bodyPr>
            <a:normAutofit/>
          </a:bodyPr>
          <a:lstStyle/>
          <a:p>
            <a:r>
              <a:rPr lang="de-DE" sz="8000" dirty="0"/>
              <a:t>Ja, die Versprechen des agilen Ansatzes halten auch wissenschaftlichen Untersuchungen stand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76C915-DAFA-0D4D-9EBC-D6EDA6F5F9E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489995" y="7137400"/>
            <a:ext cx="14970640" cy="5534707"/>
          </a:xfrm>
        </p:spPr>
        <p:txBody>
          <a:bodyPr>
            <a:normAutofit/>
          </a:bodyPr>
          <a:lstStyle/>
          <a:p>
            <a:r>
              <a:rPr lang="de-DE" sz="4800" dirty="0"/>
              <a:t>und diese liefern uns auch noch Einblicke in die Wirkungsweise von agilen Methoden</a:t>
            </a:r>
          </a:p>
        </p:txBody>
      </p:sp>
    </p:spTree>
    <p:extLst>
      <p:ext uri="{BB962C8B-B14F-4D97-AF65-F5344CB8AC3E}">
        <p14:creationId xmlns:p14="http://schemas.microsoft.com/office/powerpoint/2010/main" val="264498220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hteck"/>
          <p:cNvSpPr/>
          <p:nvPr/>
        </p:nvSpPr>
        <p:spPr>
          <a:xfrm>
            <a:off x="0" y="2797538"/>
            <a:ext cx="13157198" cy="1371600"/>
          </a:xfrm>
          <a:prstGeom prst="rect">
            <a:avLst/>
          </a:prstGeom>
          <a:solidFill>
            <a:srgbClr val="D4D8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9" name="Text"/>
          <p:cNvSpPr txBox="1">
            <a:spLocks noGrp="1"/>
          </p:cNvSpPr>
          <p:nvPr>
            <p:ph type="subTitle" sz="half" idx="1"/>
          </p:nvPr>
        </p:nvSpPr>
        <p:spPr>
          <a:xfrm>
            <a:off x="1689099" y="4654041"/>
            <a:ext cx="11468100" cy="31047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4400" dirty="0"/>
              <a:t>Die positiven Auswirkungen agiler Methoden auf Softwareentwickler*innen</a:t>
            </a:r>
          </a:p>
        </p:txBody>
      </p:sp>
      <p:sp>
        <p:nvSpPr>
          <p:cNvPr id="130" name="Titel"/>
          <p:cNvSpPr txBox="1">
            <a:spLocks noGrp="1"/>
          </p:cNvSpPr>
          <p:nvPr>
            <p:ph type="ctrTitle"/>
          </p:nvPr>
        </p:nvSpPr>
        <p:spPr>
          <a:xfrm>
            <a:off x="1689099" y="2797538"/>
            <a:ext cx="11239500" cy="40604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7400" dirty="0"/>
              <a:t>Mehr als nur ein gutes Gefühl</a:t>
            </a:r>
            <a:endParaRPr sz="7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DABBFFF-3EAF-05E7-DB44-C292C7E8BC12}"/>
              </a:ext>
            </a:extLst>
          </p:cNvPr>
          <p:cNvSpPr/>
          <p:nvPr/>
        </p:nvSpPr>
        <p:spPr>
          <a:xfrm>
            <a:off x="0" y="10643190"/>
            <a:ext cx="24384000" cy="310470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0EEAC9-EF54-3CBA-5C21-14CA91632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8" b="27330"/>
          <a:stretch/>
        </p:blipFill>
        <p:spPr>
          <a:xfrm>
            <a:off x="17327926" y="11293373"/>
            <a:ext cx="3994407" cy="180433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392C7C-039F-FA50-C711-BEA36A2E312C}"/>
              </a:ext>
            </a:extLst>
          </p:cNvPr>
          <p:cNvSpPr txBox="1"/>
          <p:nvPr/>
        </p:nvSpPr>
        <p:spPr>
          <a:xfrm>
            <a:off x="1689099" y="11774914"/>
            <a:ext cx="1257716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4800" dirty="0">
                <a:solidFill>
                  <a:srgbClr val="4A4A4B"/>
                </a:solidFill>
              </a:rPr>
              <a:t>Carolin Huck  |  LinkedIn  |  </a:t>
            </a:r>
            <a:r>
              <a:rPr lang="de-DE" sz="4800" dirty="0" err="1">
                <a:solidFill>
                  <a:srgbClr val="4A4A4B"/>
                </a:solidFill>
              </a:rPr>
              <a:t>carolin.huck@cosee.biz</a:t>
            </a:r>
            <a:endParaRPr lang="de-DE" sz="4800" dirty="0">
              <a:solidFill>
                <a:srgbClr val="4A4A4B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952204-100F-1313-AA26-73F064178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99" y="1095255"/>
            <a:ext cx="8330234" cy="83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8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6023129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Literatur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F89679-856D-384C-8B25-78D6575FD009}"/>
              </a:ext>
            </a:extLst>
          </p:cNvPr>
          <p:cNvSpPr txBox="1"/>
          <p:nvPr/>
        </p:nvSpPr>
        <p:spPr>
          <a:xfrm>
            <a:off x="1689100" y="3403600"/>
            <a:ext cx="21005800" cy="9520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60000" indent="-457200"/>
            <a:r>
              <a:rPr lang="de-DE" sz="3600" dirty="0"/>
              <a:t>Ahmed, A., Ahmad, S., Ehsan, N., Mirza, E., &amp; Sarwar, S. Z. (2010). Agile </a:t>
            </a:r>
            <a:r>
              <a:rPr lang="de-DE" sz="3600" dirty="0" err="1"/>
              <a:t>software</a:t>
            </a:r>
            <a:r>
              <a:rPr lang="de-DE" sz="3600" dirty="0"/>
              <a:t> </a:t>
            </a:r>
            <a:r>
              <a:rPr lang="de-DE" sz="3600" dirty="0" err="1"/>
              <a:t>development</a:t>
            </a:r>
            <a:r>
              <a:rPr lang="de-DE" sz="3600" dirty="0"/>
              <a:t>: Impact on </a:t>
            </a:r>
            <a:r>
              <a:rPr lang="de-DE" sz="3600" dirty="0" err="1"/>
              <a:t>productivity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quality</a:t>
            </a:r>
            <a:r>
              <a:rPr lang="de-DE" sz="3600" dirty="0"/>
              <a:t>. </a:t>
            </a:r>
            <a:r>
              <a:rPr lang="de-DE" sz="3600" i="1" dirty="0"/>
              <a:t>5th IEEE International Conference on Management </a:t>
            </a:r>
            <a:r>
              <a:rPr lang="de-DE" sz="3600" i="1" dirty="0" err="1"/>
              <a:t>of</a:t>
            </a:r>
            <a:r>
              <a:rPr lang="de-DE" sz="3600" i="1" dirty="0"/>
              <a:t> Innovation </a:t>
            </a:r>
            <a:r>
              <a:rPr lang="de-DE" sz="3600" i="1" dirty="0" err="1"/>
              <a:t>and</a:t>
            </a:r>
            <a:r>
              <a:rPr lang="de-DE" sz="3600" i="1" dirty="0"/>
              <a:t> Technology, ICMIT2010</a:t>
            </a:r>
            <a:r>
              <a:rPr lang="de-DE" sz="3600" dirty="0"/>
              <a:t>, 287–291. https://</a:t>
            </a:r>
            <a:r>
              <a:rPr lang="de-DE" sz="3600" dirty="0" err="1"/>
              <a:t>doi.org</a:t>
            </a:r>
            <a:r>
              <a:rPr lang="de-DE" sz="3600" dirty="0"/>
              <a:t>/10.1109/ICMIT.2010.5492703</a:t>
            </a:r>
          </a:p>
          <a:p>
            <a:pPr marL="360000" indent="-457200"/>
            <a:r>
              <a:rPr lang="de-DE" sz="3600" dirty="0"/>
              <a:t>Alarcon, G. M., &amp; Lyons, J. B. (2011). The </a:t>
            </a:r>
            <a:r>
              <a:rPr lang="de-DE" sz="3600" dirty="0" err="1"/>
              <a:t>relationship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satisfaction</a:t>
            </a:r>
            <a:r>
              <a:rPr lang="de-DE" sz="3600" dirty="0"/>
              <a:t> in </a:t>
            </a:r>
            <a:r>
              <a:rPr lang="de-DE" sz="3600" dirty="0" err="1"/>
              <a:t>working</a:t>
            </a:r>
            <a:r>
              <a:rPr lang="de-DE" sz="3600" dirty="0"/>
              <a:t> </a:t>
            </a:r>
            <a:r>
              <a:rPr lang="de-DE" sz="3600" dirty="0" err="1"/>
              <a:t>samples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i="1" dirty="0"/>
              <a:t>: </a:t>
            </a:r>
            <a:r>
              <a:rPr lang="de-DE" sz="3600" i="1" dirty="0" err="1"/>
              <a:t>Interdisciplinary</a:t>
            </a:r>
            <a:r>
              <a:rPr lang="de-DE" sz="3600" i="1" dirty="0"/>
              <a:t> </a:t>
            </a:r>
            <a:r>
              <a:rPr lang="de-DE" sz="3600" i="1" dirty="0" err="1"/>
              <a:t>and</a:t>
            </a:r>
            <a:r>
              <a:rPr lang="de-DE" sz="3600" i="1" dirty="0"/>
              <a:t> Applied</a:t>
            </a:r>
            <a:r>
              <a:rPr lang="de-DE" sz="3600" dirty="0"/>
              <a:t>, </a:t>
            </a:r>
            <a:r>
              <a:rPr lang="de-DE" sz="3600" i="1" dirty="0"/>
              <a:t>145</a:t>
            </a:r>
            <a:r>
              <a:rPr lang="de-DE" sz="3600" dirty="0"/>
              <a:t>(5), 463–480. https://</a:t>
            </a:r>
            <a:r>
              <a:rPr lang="de-DE" sz="3600" dirty="0" err="1"/>
              <a:t>doi.org</a:t>
            </a:r>
            <a:r>
              <a:rPr lang="de-DE" sz="3600" dirty="0"/>
              <a:t>/10.1080/00223980.2011.584083</a:t>
            </a:r>
          </a:p>
          <a:p>
            <a:pPr marL="360000" indent="-457200"/>
            <a:r>
              <a:rPr lang="de-DE" sz="3600" dirty="0" err="1"/>
              <a:t>Babenko</a:t>
            </a:r>
            <a:r>
              <a:rPr lang="de-DE" sz="3600" dirty="0"/>
              <a:t>, O., </a:t>
            </a:r>
            <a:r>
              <a:rPr lang="de-DE" sz="3600" dirty="0" err="1"/>
              <a:t>Mosewich</a:t>
            </a:r>
            <a:r>
              <a:rPr lang="de-DE" sz="3600" dirty="0"/>
              <a:t>, A. D., Lee, A., &amp; </a:t>
            </a:r>
            <a:r>
              <a:rPr lang="de-DE" sz="3600" dirty="0" err="1"/>
              <a:t>Koppula</a:t>
            </a:r>
            <a:r>
              <a:rPr lang="de-DE" sz="3600" dirty="0"/>
              <a:t>, S. (2019). </a:t>
            </a:r>
            <a:r>
              <a:rPr lang="de-DE" sz="3600" dirty="0" err="1"/>
              <a:t>Association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Physicians</a:t>
            </a:r>
            <a:r>
              <a:rPr lang="de-DE" sz="3600" dirty="0"/>
              <a:t>’ </a:t>
            </a:r>
            <a:r>
              <a:rPr lang="de-DE" sz="3600" dirty="0" err="1"/>
              <a:t>Self-Compassion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Work Engagement, Exhaustion, </a:t>
            </a:r>
            <a:r>
              <a:rPr lang="de-DE" sz="3600" dirty="0" err="1"/>
              <a:t>and</a:t>
            </a:r>
            <a:r>
              <a:rPr lang="de-DE" sz="3600" dirty="0"/>
              <a:t> Professional Life </a:t>
            </a:r>
            <a:r>
              <a:rPr lang="de-DE" sz="3600" dirty="0" err="1"/>
              <a:t>Satisfaction</a:t>
            </a:r>
            <a:r>
              <a:rPr lang="de-DE" sz="3600" dirty="0"/>
              <a:t>. </a:t>
            </a:r>
            <a:r>
              <a:rPr lang="de-DE" sz="3600" i="1" dirty="0"/>
              <a:t>Medical </a:t>
            </a:r>
            <a:r>
              <a:rPr lang="de-DE" sz="3600" i="1" dirty="0" err="1"/>
              <a:t>Sciences</a:t>
            </a:r>
            <a:r>
              <a:rPr lang="de-DE" sz="3600" dirty="0"/>
              <a:t>, </a:t>
            </a:r>
            <a:r>
              <a:rPr lang="de-DE" sz="3600" i="1" dirty="0"/>
              <a:t>7</a:t>
            </a:r>
            <a:r>
              <a:rPr lang="de-DE" sz="3600" dirty="0"/>
              <a:t>(2), 29. https://</a:t>
            </a:r>
            <a:r>
              <a:rPr lang="de-DE" sz="3600" dirty="0" err="1"/>
              <a:t>doi.org</a:t>
            </a:r>
            <a:r>
              <a:rPr lang="de-DE" sz="3600" dirty="0"/>
              <a:t>/10.3390/medsci7020029</a:t>
            </a:r>
          </a:p>
          <a:p>
            <a:pPr marL="360000" indent="-457200"/>
            <a:r>
              <a:rPr lang="de-DE" sz="3600" dirty="0"/>
              <a:t>Fortmann-Müller, L. (2018). </a:t>
            </a:r>
            <a:r>
              <a:rPr lang="de-DE" sz="3600" dirty="0" err="1"/>
              <a:t>Energizing</a:t>
            </a:r>
            <a:r>
              <a:rPr lang="de-DE" sz="3600" dirty="0"/>
              <a:t> </a:t>
            </a:r>
            <a:r>
              <a:rPr lang="de-DE" sz="3600" dirty="0" err="1"/>
              <a:t>or</a:t>
            </a:r>
            <a:r>
              <a:rPr lang="de-DE" sz="3600" dirty="0"/>
              <a:t> </a:t>
            </a:r>
            <a:r>
              <a:rPr lang="de-DE" sz="3600" dirty="0" err="1"/>
              <a:t>depleting</a:t>
            </a:r>
            <a:r>
              <a:rPr lang="de-DE" sz="3600" dirty="0"/>
              <a:t>? Understanding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effects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agile </a:t>
            </a:r>
            <a:r>
              <a:rPr lang="de-DE" sz="3600" dirty="0" err="1"/>
              <a:t>methodologies</a:t>
            </a:r>
            <a:r>
              <a:rPr lang="de-DE" sz="3600" dirty="0"/>
              <a:t> on individual </a:t>
            </a:r>
            <a:r>
              <a:rPr lang="de-DE" sz="3600" dirty="0" err="1"/>
              <a:t>software</a:t>
            </a:r>
            <a:r>
              <a:rPr lang="de-DE" sz="3600" dirty="0"/>
              <a:t> </a:t>
            </a:r>
            <a:r>
              <a:rPr lang="de-DE" sz="3600" dirty="0" err="1"/>
              <a:t>developers</a:t>
            </a:r>
            <a:r>
              <a:rPr lang="de-DE" sz="3600" dirty="0"/>
              <a:t>’ </a:t>
            </a:r>
            <a:r>
              <a:rPr lang="de-DE" sz="3600" dirty="0" err="1"/>
              <a:t>resources</a:t>
            </a:r>
            <a:r>
              <a:rPr lang="de-DE" sz="3600" dirty="0"/>
              <a:t>. </a:t>
            </a:r>
            <a:r>
              <a:rPr lang="de-DE" sz="3600" i="1" dirty="0"/>
              <a:t>International Conference on Information Systems 2018, ICIS 2018</a:t>
            </a:r>
            <a:r>
              <a:rPr lang="de-DE" sz="3600" dirty="0"/>
              <a:t>, 1–17.</a:t>
            </a:r>
          </a:p>
          <a:p>
            <a:pPr marL="360000" indent="-457200"/>
            <a:r>
              <a:rPr lang="de-DE" sz="3600" dirty="0" err="1"/>
              <a:t>Ghorpade</a:t>
            </a:r>
            <a:r>
              <a:rPr lang="de-DE" sz="3600" dirty="0"/>
              <a:t>, J., </a:t>
            </a:r>
            <a:r>
              <a:rPr lang="de-DE" sz="3600" dirty="0" err="1"/>
              <a:t>Lackritz</a:t>
            </a:r>
            <a:r>
              <a:rPr lang="de-DE" sz="3600" dirty="0"/>
              <a:t>, J., &amp; Singh, G. (2011). </a:t>
            </a:r>
            <a:r>
              <a:rPr lang="de-DE" sz="3600" dirty="0" err="1"/>
              <a:t>Personality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a Moderator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Relationship</a:t>
            </a:r>
            <a:r>
              <a:rPr lang="de-DE" sz="3600" dirty="0"/>
              <a:t> </a:t>
            </a:r>
            <a:r>
              <a:rPr lang="de-DE" sz="3600" dirty="0" err="1"/>
              <a:t>Between</a:t>
            </a:r>
            <a:r>
              <a:rPr lang="de-DE" sz="3600" dirty="0"/>
              <a:t> </a:t>
            </a:r>
            <a:r>
              <a:rPr lang="de-DE" sz="3600" dirty="0" err="1"/>
              <a:t>Role</a:t>
            </a:r>
            <a:r>
              <a:rPr lang="de-DE" sz="3600" dirty="0"/>
              <a:t> </a:t>
            </a:r>
            <a:r>
              <a:rPr lang="de-DE" sz="3600" dirty="0" err="1"/>
              <a:t>Conflict</a:t>
            </a:r>
            <a:r>
              <a:rPr lang="de-DE" sz="3600" dirty="0"/>
              <a:t>, </a:t>
            </a:r>
            <a:r>
              <a:rPr lang="de-DE" sz="3600" dirty="0" err="1"/>
              <a:t>Role</a:t>
            </a:r>
            <a:r>
              <a:rPr lang="de-DE" sz="3600" dirty="0"/>
              <a:t> </a:t>
            </a:r>
            <a:r>
              <a:rPr lang="de-DE" sz="3600" dirty="0" err="1"/>
              <a:t>Ambiguity</a:t>
            </a:r>
            <a:r>
              <a:rPr lang="de-DE" sz="3600" dirty="0"/>
              <a:t>, </a:t>
            </a:r>
            <a:r>
              <a:rPr lang="de-DE" sz="3600" dirty="0" err="1"/>
              <a:t>and</a:t>
            </a:r>
            <a:r>
              <a:rPr lang="de-DE" sz="3600" dirty="0"/>
              <a:t> Burnout.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Applied </a:t>
            </a:r>
            <a:r>
              <a:rPr lang="de-DE" sz="3600" i="1" dirty="0" err="1"/>
              <a:t>Social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41</a:t>
            </a:r>
            <a:r>
              <a:rPr lang="de-DE" sz="3600" dirty="0"/>
              <a:t>(6), 1275–1298. https://doi.org/10.1111/j.1559-1816.2011.00763.x</a:t>
            </a:r>
          </a:p>
          <a:p>
            <a:pPr marL="360000" indent="-457200"/>
            <a:r>
              <a:rPr lang="de-DE" sz="3600" dirty="0"/>
              <a:t>Huck-Fries, V., </a:t>
            </a:r>
            <a:r>
              <a:rPr lang="de-DE" sz="3600" dirty="0" err="1"/>
              <a:t>Prommegger</a:t>
            </a:r>
            <a:r>
              <a:rPr lang="de-DE" sz="3600" dirty="0"/>
              <a:t>, B., </a:t>
            </a:r>
            <a:r>
              <a:rPr lang="de-DE" sz="3600" dirty="0" err="1"/>
              <a:t>Wiesche</a:t>
            </a:r>
            <a:r>
              <a:rPr lang="de-DE" sz="3600" dirty="0"/>
              <a:t>, M., &amp; Krcmar, H. (2019). The </a:t>
            </a:r>
            <a:r>
              <a:rPr lang="de-DE" sz="3600" dirty="0" err="1"/>
              <a:t>Role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Work Engagement in Agile Software Development: </a:t>
            </a:r>
            <a:r>
              <a:rPr lang="de-DE" sz="3600" dirty="0" err="1"/>
              <a:t>Investigating</a:t>
            </a:r>
            <a:r>
              <a:rPr lang="de-DE" sz="3600" dirty="0"/>
              <a:t> Job </a:t>
            </a:r>
            <a:r>
              <a:rPr lang="de-DE" sz="3600" dirty="0" err="1"/>
              <a:t>Demands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Job Resources. </a:t>
            </a:r>
            <a:r>
              <a:rPr lang="de-DE" sz="3600" i="1" dirty="0" err="1"/>
              <a:t>Proceedings</a:t>
            </a:r>
            <a:r>
              <a:rPr lang="de-DE" sz="3600" i="1" dirty="0"/>
              <a:t>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the</a:t>
            </a:r>
            <a:r>
              <a:rPr lang="de-DE" sz="3600" i="1" dirty="0"/>
              <a:t> 52nd Hawaii International Conference on System </a:t>
            </a:r>
            <a:r>
              <a:rPr lang="de-DE" sz="3600" i="1" dirty="0" err="1"/>
              <a:t>Sciences</a:t>
            </a:r>
            <a:r>
              <a:rPr lang="de-DE" sz="3600" dirty="0"/>
              <a:t>, 7048–7056. https://</a:t>
            </a:r>
            <a:r>
              <a:rPr lang="de-DE" sz="3600" dirty="0" err="1"/>
              <a:t>doi.org</a:t>
            </a:r>
            <a:r>
              <a:rPr lang="de-DE" sz="3600" dirty="0"/>
              <a:t>/10.24251/hicss.2019.844</a:t>
            </a:r>
          </a:p>
        </p:txBody>
      </p:sp>
    </p:spTree>
    <p:extLst>
      <p:ext uri="{BB962C8B-B14F-4D97-AF65-F5344CB8AC3E}">
        <p14:creationId xmlns:p14="http://schemas.microsoft.com/office/powerpoint/2010/main" val="47696464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5980598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Literatur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51DE24-21D1-6C49-9F5F-46BBA218A876}"/>
              </a:ext>
            </a:extLst>
          </p:cNvPr>
          <p:cNvSpPr txBox="1"/>
          <p:nvPr/>
        </p:nvSpPr>
        <p:spPr>
          <a:xfrm>
            <a:off x="1689100" y="3631843"/>
            <a:ext cx="20208949" cy="896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60000" indent="-457200"/>
            <a:r>
              <a:rPr lang="de-DE" sz="3600" dirty="0" err="1"/>
              <a:t>Karanika</a:t>
            </a:r>
            <a:r>
              <a:rPr lang="de-DE" sz="3600" dirty="0"/>
              <a:t>-Murray, M., Duncan, N., </a:t>
            </a:r>
            <a:r>
              <a:rPr lang="de-DE" sz="3600" dirty="0" err="1"/>
              <a:t>Pontes</a:t>
            </a:r>
            <a:r>
              <a:rPr lang="de-DE" sz="3600" dirty="0"/>
              <a:t>, H. M., &amp; Griffiths, M. D. (2015). </a:t>
            </a:r>
            <a:r>
              <a:rPr lang="de-DE" sz="3600" dirty="0" err="1"/>
              <a:t>Organizational</a:t>
            </a:r>
            <a:r>
              <a:rPr lang="de-DE" sz="3600" dirty="0"/>
              <a:t> </a:t>
            </a:r>
            <a:r>
              <a:rPr lang="de-DE" sz="3600" dirty="0" err="1"/>
              <a:t>identification</a:t>
            </a:r>
            <a:r>
              <a:rPr lang="de-DE" sz="3600" dirty="0"/>
              <a:t>,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,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satisfaction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Managerial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30</a:t>
            </a:r>
            <a:r>
              <a:rPr lang="de-DE" sz="3600" dirty="0"/>
              <a:t>(8), 1019–1033. https://</a:t>
            </a:r>
            <a:r>
              <a:rPr lang="de-DE" sz="3600" dirty="0" err="1"/>
              <a:t>doi.org</a:t>
            </a:r>
            <a:r>
              <a:rPr lang="de-DE" sz="3600" dirty="0"/>
              <a:t>/10.1108/JMP-11-2013-0359</a:t>
            </a:r>
          </a:p>
          <a:p>
            <a:pPr marL="360000" indent="-457200"/>
            <a:r>
              <a:rPr lang="de-DE" sz="3600" dirty="0"/>
              <a:t>Kim, S., &amp; Wright, B. E. (2007). IT </a:t>
            </a:r>
            <a:r>
              <a:rPr lang="de-DE" sz="3600" dirty="0" err="1"/>
              <a:t>Employee</a:t>
            </a:r>
            <a:r>
              <a:rPr lang="de-DE" sz="3600" dirty="0"/>
              <a:t> Work Exhaustion: </a:t>
            </a:r>
            <a:r>
              <a:rPr lang="de-DE" sz="3600" dirty="0" err="1"/>
              <a:t>Toward</a:t>
            </a:r>
            <a:r>
              <a:rPr lang="de-DE" sz="3600" dirty="0"/>
              <a:t> an Integrated Model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Antecedents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Consequences</a:t>
            </a:r>
            <a:r>
              <a:rPr lang="de-DE" sz="3600" dirty="0"/>
              <a:t>. </a:t>
            </a:r>
            <a:r>
              <a:rPr lang="de-DE" sz="3600" i="1" dirty="0"/>
              <a:t>Review </a:t>
            </a:r>
            <a:r>
              <a:rPr lang="de-DE" sz="3600" i="1" dirty="0" err="1"/>
              <a:t>of</a:t>
            </a:r>
            <a:r>
              <a:rPr lang="de-DE" sz="3600" i="1" dirty="0"/>
              <a:t> Public </a:t>
            </a:r>
            <a:r>
              <a:rPr lang="de-DE" sz="3600" i="1" dirty="0" err="1"/>
              <a:t>Personnel</a:t>
            </a:r>
            <a:r>
              <a:rPr lang="de-DE" sz="3600" i="1" dirty="0"/>
              <a:t> Administration</a:t>
            </a:r>
            <a:r>
              <a:rPr lang="de-DE" sz="3600" dirty="0"/>
              <a:t>, </a:t>
            </a:r>
            <a:r>
              <a:rPr lang="de-DE" sz="3600" i="1" dirty="0"/>
              <a:t>27</a:t>
            </a:r>
            <a:r>
              <a:rPr lang="de-DE" sz="3600" dirty="0"/>
              <a:t>(2), 147–170. https://</a:t>
            </a:r>
            <a:r>
              <a:rPr lang="de-DE" sz="3600" dirty="0" err="1"/>
              <a:t>doi.org</a:t>
            </a:r>
            <a:r>
              <a:rPr lang="de-DE" sz="3600" dirty="0"/>
              <a:t>/10.1177/0734371X06290775</a:t>
            </a:r>
          </a:p>
          <a:p>
            <a:pPr marL="360000" indent="-457200"/>
            <a:r>
              <a:rPr lang="de-DE" sz="3600" dirty="0" err="1"/>
              <a:t>Maslach</a:t>
            </a:r>
            <a:r>
              <a:rPr lang="de-DE" sz="3600" dirty="0"/>
              <a:t>, C., &amp; Leiter, M. P. (2008). Early </a:t>
            </a:r>
            <a:r>
              <a:rPr lang="de-DE" sz="3600" dirty="0" err="1"/>
              <a:t>Predictors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Job Burnout </a:t>
            </a:r>
            <a:r>
              <a:rPr lang="de-DE" sz="3600" dirty="0" err="1"/>
              <a:t>and</a:t>
            </a:r>
            <a:r>
              <a:rPr lang="de-DE" sz="3600" dirty="0"/>
              <a:t> Engagement.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Applied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93</a:t>
            </a:r>
            <a:r>
              <a:rPr lang="de-DE" sz="3600" dirty="0"/>
              <a:t>(3), 498–512. https://</a:t>
            </a:r>
            <a:r>
              <a:rPr lang="de-DE" sz="3600" dirty="0" err="1"/>
              <a:t>doi.org</a:t>
            </a:r>
            <a:r>
              <a:rPr lang="de-DE" sz="3600" dirty="0"/>
              <a:t>/10.1037/0021-9010.93.3.498</a:t>
            </a:r>
          </a:p>
          <a:p>
            <a:pPr marL="360000" indent="-457200"/>
            <a:r>
              <a:rPr lang="de-DE" sz="3600" dirty="0"/>
              <a:t>Moore, J. E. (2000). </a:t>
            </a:r>
            <a:r>
              <a:rPr lang="de-DE" sz="3600" dirty="0" err="1"/>
              <a:t>One</a:t>
            </a:r>
            <a:r>
              <a:rPr lang="de-DE" sz="3600" dirty="0"/>
              <a:t> </a:t>
            </a:r>
            <a:r>
              <a:rPr lang="de-DE" sz="3600" dirty="0" err="1"/>
              <a:t>road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turnover</a:t>
            </a:r>
            <a:r>
              <a:rPr lang="de-DE" sz="3600" dirty="0"/>
              <a:t>: An </a:t>
            </a:r>
            <a:r>
              <a:rPr lang="de-DE" sz="3600" dirty="0" err="1"/>
              <a:t>examination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exhaustion</a:t>
            </a:r>
            <a:r>
              <a:rPr lang="de-DE" sz="3600" dirty="0"/>
              <a:t> in </a:t>
            </a:r>
            <a:r>
              <a:rPr lang="de-DE" sz="3600" dirty="0" err="1"/>
              <a:t>technology</a:t>
            </a:r>
            <a:r>
              <a:rPr lang="de-DE" sz="3600" dirty="0"/>
              <a:t> professionals. </a:t>
            </a:r>
            <a:r>
              <a:rPr lang="de-DE" sz="3600" i="1" dirty="0"/>
              <a:t>MIS Quarterly: Management Information Systems</a:t>
            </a:r>
            <a:r>
              <a:rPr lang="de-DE" sz="3600" dirty="0"/>
              <a:t>, </a:t>
            </a:r>
            <a:r>
              <a:rPr lang="de-DE" sz="3600" i="1" dirty="0"/>
              <a:t>24</a:t>
            </a:r>
            <a:r>
              <a:rPr lang="de-DE" sz="3600" dirty="0"/>
              <a:t>(1), 141–168. https://</a:t>
            </a:r>
            <a:r>
              <a:rPr lang="de-DE" sz="3600" dirty="0" err="1"/>
              <a:t>doi.org</a:t>
            </a:r>
            <a:r>
              <a:rPr lang="de-DE" sz="3600" dirty="0"/>
              <a:t>/10.2307/3250982</a:t>
            </a:r>
          </a:p>
          <a:p>
            <a:pPr marL="360000" indent="-457200"/>
            <a:r>
              <a:rPr lang="de-DE" sz="3600" dirty="0" err="1"/>
              <a:t>Perko</a:t>
            </a:r>
            <a:r>
              <a:rPr lang="de-DE" sz="3600" dirty="0"/>
              <a:t>, K., </a:t>
            </a:r>
            <a:r>
              <a:rPr lang="de-DE" sz="3600" dirty="0" err="1"/>
              <a:t>Kinnunen</a:t>
            </a:r>
            <a:r>
              <a:rPr lang="de-DE" sz="3600" dirty="0"/>
              <a:t>, U., </a:t>
            </a:r>
            <a:r>
              <a:rPr lang="de-DE" sz="3600" dirty="0" err="1"/>
              <a:t>Tolvanen</a:t>
            </a:r>
            <a:r>
              <a:rPr lang="de-DE" sz="3600" dirty="0"/>
              <a:t>, A., &amp; </a:t>
            </a:r>
            <a:r>
              <a:rPr lang="de-DE" sz="3600" dirty="0" err="1"/>
              <a:t>Feldt</a:t>
            </a:r>
            <a:r>
              <a:rPr lang="de-DE" sz="3600" dirty="0"/>
              <a:t>, T. (2016). Back </a:t>
            </a:r>
            <a:r>
              <a:rPr lang="de-DE" sz="3600" dirty="0" err="1"/>
              <a:t>to</a:t>
            </a:r>
            <a:r>
              <a:rPr lang="de-DE" sz="3600" dirty="0"/>
              <a:t> Basics: The Relative </a:t>
            </a:r>
            <a:r>
              <a:rPr lang="de-DE" sz="3600" dirty="0" err="1"/>
              <a:t>Importance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Transformational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Fair Leadership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Employee</a:t>
            </a:r>
            <a:r>
              <a:rPr lang="de-DE" sz="3600" dirty="0"/>
              <a:t> Work Engagement </a:t>
            </a:r>
            <a:r>
              <a:rPr lang="de-DE" sz="3600" dirty="0" err="1"/>
              <a:t>and</a:t>
            </a:r>
            <a:r>
              <a:rPr lang="de-DE" sz="3600" dirty="0"/>
              <a:t> Exhaustion. </a:t>
            </a:r>
            <a:r>
              <a:rPr lang="de-DE" sz="3600" i="1" dirty="0" err="1"/>
              <a:t>Scandinavian</a:t>
            </a:r>
            <a:r>
              <a:rPr lang="de-DE" sz="3600" i="1" dirty="0"/>
              <a:t> Journal </a:t>
            </a:r>
            <a:r>
              <a:rPr lang="de-DE" sz="3600" i="1" dirty="0" err="1"/>
              <a:t>of</a:t>
            </a:r>
            <a:r>
              <a:rPr lang="de-DE" sz="3600" i="1" dirty="0"/>
              <a:t> Work </a:t>
            </a:r>
            <a:r>
              <a:rPr lang="de-DE" sz="3600" i="1" dirty="0" err="1"/>
              <a:t>and</a:t>
            </a:r>
            <a:r>
              <a:rPr lang="de-DE" sz="3600" i="1" dirty="0"/>
              <a:t> </a:t>
            </a:r>
            <a:r>
              <a:rPr lang="de-DE" sz="3600" i="1" dirty="0" err="1"/>
              <a:t>Organizational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1</a:t>
            </a:r>
            <a:r>
              <a:rPr lang="de-DE" sz="3600" dirty="0"/>
              <a:t>(1), 1–13. https://doi.org/10.16993/sjwop.8</a:t>
            </a:r>
          </a:p>
          <a:p>
            <a:pPr marL="360000" indent="-457200"/>
            <a:r>
              <a:rPr lang="de-DE" sz="3600" dirty="0" err="1"/>
              <a:t>Rayton</a:t>
            </a:r>
            <a:r>
              <a:rPr lang="de-DE" sz="3600" dirty="0"/>
              <a:t>, B. A., &amp; </a:t>
            </a:r>
            <a:r>
              <a:rPr lang="de-DE" sz="3600" dirty="0" err="1"/>
              <a:t>Yalabik</a:t>
            </a:r>
            <a:r>
              <a:rPr lang="de-DE" sz="3600" dirty="0"/>
              <a:t>, Z. Y. (2014). Work </a:t>
            </a:r>
            <a:r>
              <a:rPr lang="de-DE" sz="3600" dirty="0" err="1"/>
              <a:t>engagement</a:t>
            </a:r>
            <a:r>
              <a:rPr lang="de-DE" sz="3600" dirty="0"/>
              <a:t>, </a:t>
            </a:r>
            <a:r>
              <a:rPr lang="de-DE" sz="3600" dirty="0" err="1"/>
              <a:t>psychological</a:t>
            </a:r>
            <a:r>
              <a:rPr lang="de-DE" sz="3600" dirty="0"/>
              <a:t> </a:t>
            </a:r>
            <a:r>
              <a:rPr lang="de-DE" sz="3600" dirty="0" err="1"/>
              <a:t>contract</a:t>
            </a:r>
            <a:r>
              <a:rPr lang="de-DE" sz="3600" dirty="0"/>
              <a:t> </a:t>
            </a:r>
            <a:r>
              <a:rPr lang="de-DE" sz="3600" dirty="0" err="1"/>
              <a:t>breach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satisfaction</a:t>
            </a:r>
            <a:r>
              <a:rPr lang="de-DE" sz="3600" dirty="0"/>
              <a:t>. In </a:t>
            </a:r>
            <a:r>
              <a:rPr lang="de-DE" sz="3600" i="1" dirty="0"/>
              <a:t>International Journal </a:t>
            </a:r>
            <a:r>
              <a:rPr lang="de-DE" sz="3600" i="1" dirty="0" err="1"/>
              <a:t>of</a:t>
            </a:r>
            <a:r>
              <a:rPr lang="de-DE" sz="3600" i="1" dirty="0"/>
              <a:t> Human </a:t>
            </a:r>
            <a:r>
              <a:rPr lang="de-DE" sz="3600" i="1" dirty="0" err="1"/>
              <a:t>Resource</a:t>
            </a:r>
            <a:r>
              <a:rPr lang="de-DE" sz="3600" i="1" dirty="0"/>
              <a:t> Management</a:t>
            </a:r>
            <a:r>
              <a:rPr lang="de-DE" sz="3600" dirty="0"/>
              <a:t> (Vol. 25, </a:t>
            </a:r>
            <a:r>
              <a:rPr lang="de-DE" sz="3600" dirty="0" err="1"/>
              <a:t>Issue</a:t>
            </a:r>
            <a:r>
              <a:rPr lang="de-DE" sz="3600" dirty="0"/>
              <a:t> 17, pp. 2382–2400). Taylor &amp; Francis. https://</a:t>
            </a:r>
            <a:r>
              <a:rPr lang="de-DE" sz="3600" dirty="0" err="1"/>
              <a:t>doi.org</a:t>
            </a:r>
            <a:r>
              <a:rPr lang="de-DE" sz="3600" dirty="0"/>
              <a:t>/10.1080/09585192.2013.876440</a:t>
            </a:r>
          </a:p>
        </p:txBody>
      </p:sp>
    </p:spTree>
    <p:extLst>
      <p:ext uri="{BB962C8B-B14F-4D97-AF65-F5344CB8AC3E}">
        <p14:creationId xmlns:p14="http://schemas.microsoft.com/office/powerpoint/2010/main" val="334972247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1" y="1668269"/>
            <a:ext cx="6108189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Literatur</a:t>
            </a:r>
            <a:endParaRPr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3207A2-08D6-A248-B801-F562A062D373}"/>
              </a:ext>
            </a:extLst>
          </p:cNvPr>
          <p:cNvSpPr txBox="1"/>
          <p:nvPr/>
        </p:nvSpPr>
        <p:spPr>
          <a:xfrm>
            <a:off x="1689100" y="3331183"/>
            <a:ext cx="20208949" cy="9520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60000" indent="-457200"/>
            <a:r>
              <a:rPr lang="de-DE" sz="3600" dirty="0"/>
              <a:t>Schaufeli, W. B. (2016). Heavy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investment</a:t>
            </a:r>
            <a:r>
              <a:rPr lang="de-DE" sz="3600" dirty="0"/>
              <a:t>, </a:t>
            </a:r>
            <a:r>
              <a:rPr lang="de-DE" sz="3600" dirty="0" err="1"/>
              <a:t>personality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organizational</a:t>
            </a:r>
            <a:r>
              <a:rPr lang="de-DE" sz="3600" dirty="0"/>
              <a:t> </a:t>
            </a:r>
            <a:r>
              <a:rPr lang="de-DE" sz="3600" dirty="0" err="1"/>
              <a:t>climate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Managerial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31</a:t>
            </a:r>
            <a:r>
              <a:rPr lang="de-DE" sz="3600" dirty="0"/>
              <a:t>(6), 1057–1073. https://</a:t>
            </a:r>
            <a:r>
              <a:rPr lang="de-DE" sz="3600" dirty="0" err="1"/>
              <a:t>doi.org</a:t>
            </a:r>
            <a:r>
              <a:rPr lang="de-DE" sz="3600" dirty="0"/>
              <a:t>/10.1108/JMP-07-2015-0259</a:t>
            </a:r>
          </a:p>
          <a:p>
            <a:pPr marL="360000" indent="-457200"/>
            <a:r>
              <a:rPr lang="de-DE" sz="3600" dirty="0"/>
              <a:t>Schaufeli, W. B., &amp; Bakker, A. B. (2004). Job </a:t>
            </a:r>
            <a:r>
              <a:rPr lang="de-DE" sz="3600" dirty="0" err="1"/>
              <a:t>demands</a:t>
            </a:r>
            <a:r>
              <a:rPr lang="de-DE" sz="3600" dirty="0"/>
              <a:t>,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resources</a:t>
            </a:r>
            <a:r>
              <a:rPr lang="de-DE" sz="3600" dirty="0"/>
              <a:t>,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their</a:t>
            </a:r>
            <a:r>
              <a:rPr lang="de-DE" sz="3600" dirty="0"/>
              <a:t> </a:t>
            </a:r>
            <a:r>
              <a:rPr lang="de-DE" sz="3600" dirty="0" err="1"/>
              <a:t>relationship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</a:t>
            </a:r>
            <a:r>
              <a:rPr lang="de-DE" sz="3600" dirty="0" err="1"/>
              <a:t>burnout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: A multi-sample </a:t>
            </a:r>
            <a:r>
              <a:rPr lang="de-DE" sz="3600" dirty="0" err="1"/>
              <a:t>study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Organizational</a:t>
            </a:r>
            <a:r>
              <a:rPr lang="de-DE" sz="3600" i="1" dirty="0"/>
              <a:t> </a:t>
            </a:r>
            <a:r>
              <a:rPr lang="de-DE" sz="3600" i="1" dirty="0" err="1"/>
              <a:t>Behavior</a:t>
            </a:r>
            <a:r>
              <a:rPr lang="de-DE" sz="3600" dirty="0"/>
              <a:t>, </a:t>
            </a:r>
            <a:r>
              <a:rPr lang="de-DE" sz="3600" i="1" dirty="0"/>
              <a:t>25</a:t>
            </a:r>
            <a:r>
              <a:rPr lang="de-DE" sz="3600" dirty="0"/>
              <a:t>(3), 293–315. https://</a:t>
            </a:r>
            <a:r>
              <a:rPr lang="de-DE" sz="3600" dirty="0" err="1"/>
              <a:t>doi.org</a:t>
            </a:r>
            <a:r>
              <a:rPr lang="de-DE" sz="3600" dirty="0"/>
              <a:t>/10.1002/job.248</a:t>
            </a:r>
          </a:p>
          <a:p>
            <a:pPr marL="360000" indent="-457200"/>
            <a:r>
              <a:rPr lang="de-DE" sz="3600" dirty="0"/>
              <a:t>Schmidt, C. (2016). Agile </a:t>
            </a:r>
            <a:r>
              <a:rPr lang="de-DE" sz="3600" dirty="0" err="1"/>
              <a:t>software</a:t>
            </a:r>
            <a:r>
              <a:rPr lang="de-DE" sz="3600" dirty="0"/>
              <a:t> </a:t>
            </a:r>
            <a:r>
              <a:rPr lang="de-DE" sz="3600" dirty="0" err="1"/>
              <a:t>development</a:t>
            </a:r>
            <a:r>
              <a:rPr lang="de-DE" sz="3600" dirty="0"/>
              <a:t>. In </a:t>
            </a:r>
            <a:r>
              <a:rPr lang="de-DE" sz="3600" i="1" dirty="0"/>
              <a:t>Agile Software Development Teams</a:t>
            </a:r>
            <a:r>
              <a:rPr lang="de-DE" sz="3600" dirty="0"/>
              <a:t> (pp. 7–35). Springer.</a:t>
            </a:r>
          </a:p>
          <a:p>
            <a:pPr marL="360000" indent="-457200"/>
            <a:r>
              <a:rPr lang="de-DE" sz="3600" dirty="0"/>
              <a:t>Schmitt, A., Den </a:t>
            </a:r>
            <a:r>
              <a:rPr lang="de-DE" sz="3600" dirty="0" err="1"/>
              <a:t>Hartog</a:t>
            </a:r>
            <a:r>
              <a:rPr lang="de-DE" sz="3600" dirty="0"/>
              <a:t>, D. N., &amp; </a:t>
            </a:r>
            <a:r>
              <a:rPr lang="de-DE" sz="3600" dirty="0" err="1"/>
              <a:t>Belschak</a:t>
            </a:r>
            <a:r>
              <a:rPr lang="de-DE" sz="3600" dirty="0"/>
              <a:t>, F. D. (2016). </a:t>
            </a:r>
            <a:r>
              <a:rPr lang="de-DE" sz="3600" dirty="0" err="1"/>
              <a:t>Transformational</a:t>
            </a:r>
            <a:r>
              <a:rPr lang="de-DE" sz="3600" dirty="0"/>
              <a:t> </a:t>
            </a:r>
            <a:r>
              <a:rPr lang="de-DE" sz="3600" dirty="0" err="1"/>
              <a:t>leadership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proactive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behaviour</a:t>
            </a:r>
            <a:r>
              <a:rPr lang="de-DE" sz="3600" dirty="0"/>
              <a:t>: A </a:t>
            </a:r>
            <a:r>
              <a:rPr lang="de-DE" sz="3600" dirty="0" err="1"/>
              <a:t>moderated</a:t>
            </a:r>
            <a:r>
              <a:rPr lang="de-DE" sz="3600" dirty="0"/>
              <a:t> </a:t>
            </a:r>
            <a:r>
              <a:rPr lang="de-DE" sz="3600" dirty="0" err="1"/>
              <a:t>mediation</a:t>
            </a:r>
            <a:r>
              <a:rPr lang="de-DE" sz="3600" dirty="0"/>
              <a:t> </a:t>
            </a:r>
            <a:r>
              <a:rPr lang="de-DE" sz="3600" dirty="0" err="1"/>
              <a:t>model</a:t>
            </a:r>
            <a:r>
              <a:rPr lang="de-DE" sz="3600" dirty="0"/>
              <a:t> </a:t>
            </a:r>
            <a:r>
              <a:rPr lang="de-DE" sz="3600" dirty="0" err="1"/>
              <a:t>including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strain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Occupational</a:t>
            </a:r>
            <a:r>
              <a:rPr lang="de-DE" sz="3600" i="1" dirty="0"/>
              <a:t> </a:t>
            </a:r>
            <a:r>
              <a:rPr lang="de-DE" sz="3600" i="1" dirty="0" err="1"/>
              <a:t>and</a:t>
            </a:r>
            <a:r>
              <a:rPr lang="de-DE" sz="3600" i="1" dirty="0"/>
              <a:t> </a:t>
            </a:r>
            <a:r>
              <a:rPr lang="de-DE" sz="3600" i="1" dirty="0" err="1"/>
              <a:t>Organizational</a:t>
            </a:r>
            <a:r>
              <a:rPr lang="de-DE" sz="3600" i="1" dirty="0"/>
              <a:t> </a:t>
            </a:r>
            <a:r>
              <a:rPr lang="de-DE" sz="3600" i="1" dirty="0" err="1"/>
              <a:t>Psychology</a:t>
            </a:r>
            <a:r>
              <a:rPr lang="de-DE" sz="3600" dirty="0"/>
              <a:t>, </a:t>
            </a:r>
            <a:r>
              <a:rPr lang="de-DE" sz="3600" i="1" dirty="0"/>
              <a:t>89</a:t>
            </a:r>
            <a:r>
              <a:rPr lang="de-DE" sz="3600" dirty="0"/>
              <a:t>(3), 588–610. https://</a:t>
            </a:r>
            <a:r>
              <a:rPr lang="de-DE" sz="3600" dirty="0" err="1"/>
              <a:t>doi.org</a:t>
            </a:r>
            <a:r>
              <a:rPr lang="de-DE" sz="3600" dirty="0"/>
              <a:t>/10.1111/joop.12143</a:t>
            </a:r>
          </a:p>
          <a:p>
            <a:pPr marL="360000" indent="-457200"/>
            <a:r>
              <a:rPr lang="de-DE" sz="3600" dirty="0" err="1"/>
              <a:t>Serrador</a:t>
            </a:r>
            <a:r>
              <a:rPr lang="de-DE" sz="3600" dirty="0"/>
              <a:t>, P., &amp; Pinto, J. K. (2015). </a:t>
            </a:r>
            <a:r>
              <a:rPr lang="de-DE" sz="3600" dirty="0" err="1"/>
              <a:t>Does</a:t>
            </a:r>
            <a:r>
              <a:rPr lang="de-DE" sz="3600" dirty="0"/>
              <a:t> Agile </a:t>
            </a:r>
            <a:r>
              <a:rPr lang="de-DE" sz="3600" dirty="0" err="1"/>
              <a:t>work</a:t>
            </a:r>
            <a:r>
              <a:rPr lang="de-DE" sz="3600" dirty="0"/>
              <a:t>? - A quantitative </a:t>
            </a:r>
            <a:r>
              <a:rPr lang="de-DE" sz="3600" dirty="0" err="1"/>
              <a:t>analysis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agile </a:t>
            </a:r>
            <a:r>
              <a:rPr lang="de-DE" sz="3600" dirty="0" err="1"/>
              <a:t>project</a:t>
            </a:r>
            <a:r>
              <a:rPr lang="de-DE" sz="3600" dirty="0"/>
              <a:t> </a:t>
            </a:r>
            <a:r>
              <a:rPr lang="de-DE" sz="3600" dirty="0" err="1"/>
              <a:t>success</a:t>
            </a:r>
            <a:r>
              <a:rPr lang="de-DE" sz="3600" dirty="0"/>
              <a:t>. </a:t>
            </a:r>
            <a:r>
              <a:rPr lang="de-DE" sz="3600" i="1" dirty="0"/>
              <a:t>International Journal </a:t>
            </a:r>
            <a:r>
              <a:rPr lang="de-DE" sz="3600" i="1" dirty="0" err="1"/>
              <a:t>of</a:t>
            </a:r>
            <a:r>
              <a:rPr lang="de-DE" sz="3600" i="1" dirty="0"/>
              <a:t> Project Management</a:t>
            </a:r>
            <a:r>
              <a:rPr lang="de-DE" sz="3600" dirty="0"/>
              <a:t>, </a:t>
            </a:r>
            <a:r>
              <a:rPr lang="de-DE" sz="3600" i="1" dirty="0"/>
              <a:t>33</a:t>
            </a:r>
            <a:r>
              <a:rPr lang="de-DE" sz="3600" dirty="0"/>
              <a:t>(5), 1040–1051. https://doi.org/10.1016/j.ijproman.2015.01.006</a:t>
            </a:r>
          </a:p>
          <a:p>
            <a:pPr marL="360000" indent="-457200"/>
            <a:r>
              <a:rPr lang="de-DE" sz="3600" dirty="0"/>
              <a:t>Sun, W., &amp; Schmidt, C. (2018). </a:t>
            </a:r>
            <a:r>
              <a:rPr lang="de-DE" sz="3600" dirty="0" err="1"/>
              <a:t>Practitioners</a:t>
            </a:r>
            <a:r>
              <a:rPr lang="de-DE" sz="3600" dirty="0"/>
              <a:t>’ agile-</a:t>
            </a:r>
            <a:r>
              <a:rPr lang="de-DE" sz="3600" dirty="0" err="1"/>
              <a:t>methodology</a:t>
            </a:r>
            <a:r>
              <a:rPr lang="de-DE" sz="3600" dirty="0"/>
              <a:t> </a:t>
            </a:r>
            <a:r>
              <a:rPr lang="de-DE" sz="3600" dirty="0" err="1"/>
              <a:t>use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perceptions</a:t>
            </a:r>
            <a:r>
              <a:rPr lang="de-DE" sz="3600" dirty="0"/>
              <a:t>. </a:t>
            </a:r>
            <a:r>
              <a:rPr lang="de-DE" sz="3600" i="1" dirty="0"/>
              <a:t>IEEE Software</a:t>
            </a:r>
            <a:r>
              <a:rPr lang="de-DE" sz="3600" dirty="0"/>
              <a:t>, </a:t>
            </a:r>
            <a:r>
              <a:rPr lang="de-DE" sz="3600" i="1" dirty="0"/>
              <a:t>35</a:t>
            </a:r>
            <a:r>
              <a:rPr lang="de-DE" sz="3600" dirty="0"/>
              <a:t>(2), 52–61. https://</a:t>
            </a:r>
            <a:r>
              <a:rPr lang="de-DE" sz="3600" dirty="0" err="1"/>
              <a:t>doi.org</a:t>
            </a:r>
            <a:r>
              <a:rPr lang="de-DE" sz="3600" dirty="0"/>
              <a:t>/10.1109/MS.2018.1661333</a:t>
            </a:r>
          </a:p>
          <a:p>
            <a:pPr marL="360000" indent="-457200"/>
            <a:r>
              <a:rPr lang="de-DE" sz="3600" dirty="0" err="1"/>
              <a:t>Ten</a:t>
            </a:r>
            <a:r>
              <a:rPr lang="de-DE" sz="3600" dirty="0"/>
              <a:t> </a:t>
            </a:r>
            <a:r>
              <a:rPr lang="de-DE" sz="3600" dirty="0" err="1"/>
              <a:t>Brummelhuis</a:t>
            </a:r>
            <a:r>
              <a:rPr lang="de-DE" sz="3600" dirty="0"/>
              <a:t>, L. L., Bakker, A. B., </a:t>
            </a:r>
            <a:r>
              <a:rPr lang="de-DE" sz="3600" dirty="0" err="1"/>
              <a:t>Hetland</a:t>
            </a:r>
            <a:r>
              <a:rPr lang="de-DE" sz="3600" dirty="0"/>
              <a:t>, J., &amp; </a:t>
            </a:r>
            <a:r>
              <a:rPr lang="de-DE" sz="3600" dirty="0" err="1"/>
              <a:t>Keulemans</a:t>
            </a:r>
            <a:r>
              <a:rPr lang="de-DE" sz="3600" dirty="0"/>
              <a:t>, L. (2012). Do </a:t>
            </a:r>
            <a:r>
              <a:rPr lang="de-DE" sz="3600" dirty="0" err="1"/>
              <a:t>new</a:t>
            </a:r>
            <a:r>
              <a:rPr lang="de-DE" sz="3600" dirty="0"/>
              <a:t> </a:t>
            </a:r>
            <a:r>
              <a:rPr lang="de-DE" sz="3600" dirty="0" err="1"/>
              <a:t>ways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working</a:t>
            </a:r>
            <a:r>
              <a:rPr lang="de-DE" sz="3600" dirty="0"/>
              <a:t> </a:t>
            </a:r>
            <a:r>
              <a:rPr lang="de-DE" sz="3600" dirty="0" err="1"/>
              <a:t>foster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? | ¿</a:t>
            </a:r>
            <a:r>
              <a:rPr lang="de-DE" sz="3600" dirty="0" err="1"/>
              <a:t>Fomentan</a:t>
            </a:r>
            <a:r>
              <a:rPr lang="de-DE" sz="3600" dirty="0"/>
              <a:t> las </a:t>
            </a:r>
            <a:r>
              <a:rPr lang="de-DE" sz="3600" dirty="0" err="1"/>
              <a:t>nuevas</a:t>
            </a:r>
            <a:r>
              <a:rPr lang="de-DE" sz="3600" dirty="0"/>
              <a:t> </a:t>
            </a:r>
            <a:r>
              <a:rPr lang="de-DE" sz="3600" dirty="0" err="1"/>
              <a:t>formas</a:t>
            </a:r>
            <a:r>
              <a:rPr lang="de-DE" sz="3600" dirty="0"/>
              <a:t> de </a:t>
            </a:r>
            <a:r>
              <a:rPr lang="de-DE" sz="3600" dirty="0" err="1"/>
              <a:t>organización</a:t>
            </a:r>
            <a:r>
              <a:rPr lang="de-DE" sz="3600" dirty="0"/>
              <a:t> del </a:t>
            </a:r>
            <a:r>
              <a:rPr lang="de-DE" sz="3600" dirty="0" err="1"/>
              <a:t>trabajo</a:t>
            </a:r>
            <a:r>
              <a:rPr lang="de-DE" sz="3600" dirty="0"/>
              <a:t> </a:t>
            </a:r>
            <a:r>
              <a:rPr lang="de-DE" sz="3600" dirty="0" err="1"/>
              <a:t>el</a:t>
            </a:r>
            <a:r>
              <a:rPr lang="de-DE" sz="3600" dirty="0"/>
              <a:t> </a:t>
            </a:r>
            <a:r>
              <a:rPr lang="de-DE" sz="3600" dirty="0" err="1"/>
              <a:t>engagement</a:t>
            </a:r>
            <a:r>
              <a:rPr lang="de-DE" sz="3600" dirty="0"/>
              <a:t>? </a:t>
            </a:r>
            <a:r>
              <a:rPr lang="de-DE" sz="3600" i="1" dirty="0" err="1"/>
              <a:t>Psicothema</a:t>
            </a:r>
            <a:r>
              <a:rPr lang="de-DE" sz="3600" dirty="0"/>
              <a:t>, </a:t>
            </a:r>
            <a:r>
              <a:rPr lang="de-DE" sz="3600" i="1" dirty="0"/>
              <a:t>24</a:t>
            </a:r>
            <a:r>
              <a:rPr lang="de-DE" sz="3600" dirty="0"/>
              <a:t>(1).</a:t>
            </a:r>
          </a:p>
        </p:txBody>
      </p:sp>
    </p:spTree>
    <p:extLst>
      <p:ext uri="{BB962C8B-B14F-4D97-AF65-F5344CB8AC3E}">
        <p14:creationId xmlns:p14="http://schemas.microsoft.com/office/powerpoint/2010/main" val="135676802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"/>
          <p:cNvSpPr/>
          <p:nvPr/>
        </p:nvSpPr>
        <p:spPr>
          <a:xfrm>
            <a:off x="-47630" y="1668269"/>
            <a:ext cx="5980598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Literatur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93C8EC-C895-DC4F-B54A-0C9D048F3009}"/>
              </a:ext>
            </a:extLst>
          </p:cNvPr>
          <p:cNvSpPr txBox="1"/>
          <p:nvPr/>
        </p:nvSpPr>
        <p:spPr>
          <a:xfrm>
            <a:off x="1689100" y="3965944"/>
            <a:ext cx="20208949" cy="785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60000" indent="-457200"/>
            <a:r>
              <a:rPr lang="de-DE" sz="3600" dirty="0"/>
              <a:t>Tripp, J. F., &amp; Riemenschneider, C. K. (2014). </a:t>
            </a:r>
            <a:r>
              <a:rPr lang="de-DE" sz="3600" dirty="0" err="1"/>
              <a:t>Toward</a:t>
            </a:r>
            <a:r>
              <a:rPr lang="de-DE" sz="3600" dirty="0"/>
              <a:t> an </a:t>
            </a:r>
            <a:r>
              <a:rPr lang="de-DE" sz="3600" dirty="0" err="1"/>
              <a:t>understanding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job</a:t>
            </a:r>
            <a:r>
              <a:rPr lang="de-DE" sz="3600" dirty="0"/>
              <a:t> </a:t>
            </a:r>
            <a:r>
              <a:rPr lang="de-DE" sz="3600" dirty="0" err="1"/>
              <a:t>satisfaction</a:t>
            </a:r>
            <a:r>
              <a:rPr lang="de-DE" sz="3600" dirty="0"/>
              <a:t> on agile </a:t>
            </a:r>
            <a:r>
              <a:rPr lang="de-DE" sz="3600" dirty="0" err="1"/>
              <a:t>teams</a:t>
            </a:r>
            <a:r>
              <a:rPr lang="de-DE" sz="3600" dirty="0"/>
              <a:t>: Agile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redesign</a:t>
            </a:r>
            <a:r>
              <a:rPr lang="de-DE" sz="3600" dirty="0"/>
              <a:t>. </a:t>
            </a:r>
            <a:r>
              <a:rPr lang="de-DE" sz="3600" i="1" dirty="0" err="1"/>
              <a:t>Proceedings</a:t>
            </a:r>
            <a:r>
              <a:rPr lang="de-DE" sz="3600" i="1" dirty="0"/>
              <a:t>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the</a:t>
            </a:r>
            <a:r>
              <a:rPr lang="de-DE" sz="3600" i="1" dirty="0"/>
              <a:t> Annual Hawaii International Conference on System </a:t>
            </a:r>
            <a:r>
              <a:rPr lang="de-DE" sz="3600" i="1" dirty="0" err="1"/>
              <a:t>Sciences</a:t>
            </a:r>
            <a:r>
              <a:rPr lang="de-DE" sz="3600" dirty="0"/>
              <a:t>, 3993–4002. https://</a:t>
            </a:r>
            <a:r>
              <a:rPr lang="de-DE" sz="3600" dirty="0" err="1"/>
              <a:t>doi.org</a:t>
            </a:r>
            <a:r>
              <a:rPr lang="de-DE" sz="3600" dirty="0"/>
              <a:t>/10.1109/HICSS.2014.494</a:t>
            </a:r>
          </a:p>
          <a:p>
            <a:pPr marL="360000" indent="-457200"/>
            <a:r>
              <a:rPr lang="de-DE" sz="3600" dirty="0"/>
              <a:t>Tripp, J. F., Riemenschneider, C. K., &amp; Thatcher, J. B. (2016). Job </a:t>
            </a:r>
            <a:r>
              <a:rPr lang="de-DE" sz="3600" dirty="0" err="1"/>
              <a:t>satisfaction</a:t>
            </a:r>
            <a:r>
              <a:rPr lang="de-DE" sz="3600" dirty="0"/>
              <a:t> in agile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teams</a:t>
            </a:r>
            <a:r>
              <a:rPr lang="de-DE" sz="3600" dirty="0"/>
              <a:t>: Agile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redesign</a:t>
            </a:r>
            <a:r>
              <a:rPr lang="de-DE" sz="3600" dirty="0"/>
              <a:t>. </a:t>
            </a:r>
            <a:r>
              <a:rPr lang="de-DE" sz="3600" i="1" dirty="0"/>
              <a:t>Journal 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the</a:t>
            </a:r>
            <a:r>
              <a:rPr lang="de-DE" sz="3600" i="1" dirty="0"/>
              <a:t> </a:t>
            </a:r>
            <a:r>
              <a:rPr lang="de-DE" sz="3600" i="1" dirty="0" err="1"/>
              <a:t>Association</a:t>
            </a:r>
            <a:r>
              <a:rPr lang="de-DE" sz="3600" i="1" dirty="0"/>
              <a:t> </a:t>
            </a:r>
            <a:r>
              <a:rPr lang="de-DE" sz="3600" i="1" dirty="0" err="1"/>
              <a:t>for</a:t>
            </a:r>
            <a:r>
              <a:rPr lang="de-DE" sz="3600" i="1" dirty="0"/>
              <a:t> Information Systems</a:t>
            </a:r>
            <a:r>
              <a:rPr lang="de-DE" sz="3600" dirty="0"/>
              <a:t>, </a:t>
            </a:r>
            <a:r>
              <a:rPr lang="de-DE" sz="3600" i="1" dirty="0"/>
              <a:t>17</a:t>
            </a:r>
            <a:r>
              <a:rPr lang="de-DE" sz="3600" dirty="0"/>
              <a:t>(4), 267–307. https://</a:t>
            </a:r>
            <a:r>
              <a:rPr lang="de-DE" sz="3600" dirty="0" err="1"/>
              <a:t>doi.org</a:t>
            </a:r>
            <a:r>
              <a:rPr lang="de-DE" sz="3600" dirty="0"/>
              <a:t>/10.17705/1jais.00426</a:t>
            </a:r>
          </a:p>
          <a:p>
            <a:pPr marL="360000" indent="-457200"/>
            <a:r>
              <a:rPr lang="de-DE" sz="3600" dirty="0" err="1"/>
              <a:t>Tuomivaara</a:t>
            </a:r>
            <a:r>
              <a:rPr lang="de-DE" sz="3600" dirty="0"/>
              <a:t>, S., </a:t>
            </a:r>
            <a:r>
              <a:rPr lang="de-DE" sz="3600" dirty="0" err="1"/>
              <a:t>Lindholm</a:t>
            </a:r>
            <a:r>
              <a:rPr lang="de-DE" sz="3600" dirty="0"/>
              <a:t>, H., &amp; </a:t>
            </a:r>
            <a:r>
              <a:rPr lang="de-DE" sz="3600" dirty="0" err="1"/>
              <a:t>Känsälä</a:t>
            </a:r>
            <a:r>
              <a:rPr lang="de-DE" sz="3600" dirty="0"/>
              <a:t>, M. (2017). Short-Term Physiological </a:t>
            </a:r>
            <a:r>
              <a:rPr lang="de-DE" sz="3600" dirty="0" err="1"/>
              <a:t>Strain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Recovery</a:t>
            </a:r>
            <a:r>
              <a:rPr lang="de-DE" sz="3600" dirty="0"/>
              <a:t> </a:t>
            </a:r>
            <a:r>
              <a:rPr lang="de-DE" sz="3600" dirty="0" err="1"/>
              <a:t>among</a:t>
            </a:r>
            <a:r>
              <a:rPr lang="de-DE" sz="3600" dirty="0"/>
              <a:t> </a:t>
            </a:r>
            <a:r>
              <a:rPr lang="de-DE" sz="3600" dirty="0" err="1"/>
              <a:t>Employees</a:t>
            </a:r>
            <a:r>
              <a:rPr lang="de-DE" sz="3600" dirty="0"/>
              <a:t> Working </a:t>
            </a:r>
            <a:r>
              <a:rPr lang="de-DE" sz="3600" dirty="0" err="1"/>
              <a:t>with</a:t>
            </a:r>
            <a:r>
              <a:rPr lang="de-DE" sz="3600" dirty="0"/>
              <a:t> Agile </a:t>
            </a:r>
            <a:r>
              <a:rPr lang="de-DE" sz="3600" dirty="0" err="1"/>
              <a:t>and</a:t>
            </a:r>
            <a:r>
              <a:rPr lang="de-DE" sz="3600" dirty="0"/>
              <a:t> Lean </a:t>
            </a:r>
            <a:r>
              <a:rPr lang="de-DE" sz="3600" dirty="0" err="1"/>
              <a:t>Methods</a:t>
            </a:r>
            <a:r>
              <a:rPr lang="de-DE" sz="3600" dirty="0"/>
              <a:t> in Software </a:t>
            </a:r>
            <a:r>
              <a:rPr lang="de-DE" sz="3600" dirty="0" err="1"/>
              <a:t>and</a:t>
            </a:r>
            <a:r>
              <a:rPr lang="de-DE" sz="3600" dirty="0"/>
              <a:t> Embedded ICT Systems. </a:t>
            </a:r>
            <a:r>
              <a:rPr lang="de-DE" sz="3600" i="1" dirty="0"/>
              <a:t>International Journal </a:t>
            </a:r>
            <a:r>
              <a:rPr lang="de-DE" sz="3600" i="1" dirty="0" err="1"/>
              <a:t>of</a:t>
            </a:r>
            <a:r>
              <a:rPr lang="de-DE" sz="3600" i="1" dirty="0"/>
              <a:t> Human-Computer Interaction</a:t>
            </a:r>
            <a:r>
              <a:rPr lang="de-DE" sz="3600" dirty="0"/>
              <a:t>, </a:t>
            </a:r>
            <a:r>
              <a:rPr lang="de-DE" sz="3600" i="1" dirty="0"/>
              <a:t>33</a:t>
            </a:r>
            <a:r>
              <a:rPr lang="de-DE" sz="3600" dirty="0"/>
              <a:t>(11), 857–867. https://</a:t>
            </a:r>
            <a:r>
              <a:rPr lang="de-DE" sz="3600" dirty="0" err="1"/>
              <a:t>doi.org</a:t>
            </a:r>
            <a:r>
              <a:rPr lang="de-DE" sz="3600" dirty="0"/>
              <a:t>/10.1080/10447318.2017.1294336</a:t>
            </a:r>
          </a:p>
          <a:p>
            <a:pPr marL="360000" indent="-457200"/>
            <a:r>
              <a:rPr lang="de-DE" sz="3600" dirty="0" err="1"/>
              <a:t>Venkatesh</a:t>
            </a:r>
            <a:r>
              <a:rPr lang="de-DE" sz="3600" dirty="0"/>
              <a:t>, V., </a:t>
            </a:r>
            <a:r>
              <a:rPr lang="de-DE" sz="3600" dirty="0" err="1"/>
              <a:t>Thong</a:t>
            </a:r>
            <a:r>
              <a:rPr lang="de-DE" sz="3600" dirty="0"/>
              <a:t>, J. Y. L., Chan, F. K. Y., </a:t>
            </a:r>
            <a:r>
              <a:rPr lang="de-DE" sz="3600" dirty="0" err="1"/>
              <a:t>Hoehle</a:t>
            </a:r>
            <a:r>
              <a:rPr lang="de-DE" sz="3600" dirty="0"/>
              <a:t>, H., &amp; </a:t>
            </a:r>
            <a:r>
              <a:rPr lang="de-DE" sz="3600" dirty="0" err="1"/>
              <a:t>Spohrer</a:t>
            </a:r>
            <a:r>
              <a:rPr lang="de-DE" sz="3600" dirty="0"/>
              <a:t>, K. (2020). </a:t>
            </a:r>
            <a:r>
              <a:rPr lang="de-DE" sz="3600" dirty="0" err="1"/>
              <a:t>How</a:t>
            </a:r>
            <a:r>
              <a:rPr lang="de-DE" sz="3600" dirty="0"/>
              <a:t> agile </a:t>
            </a:r>
            <a:r>
              <a:rPr lang="de-DE" sz="3600" dirty="0" err="1"/>
              <a:t>software</a:t>
            </a:r>
            <a:r>
              <a:rPr lang="de-DE" sz="3600" dirty="0"/>
              <a:t>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methods</a:t>
            </a:r>
            <a:r>
              <a:rPr lang="de-DE" sz="3600" dirty="0"/>
              <a:t> </a:t>
            </a:r>
            <a:r>
              <a:rPr lang="de-DE" sz="3600" dirty="0" err="1"/>
              <a:t>reduce</a:t>
            </a:r>
            <a:r>
              <a:rPr lang="de-DE" sz="3600" dirty="0"/>
              <a:t> </a:t>
            </a:r>
            <a:r>
              <a:rPr lang="de-DE" sz="3600" dirty="0" err="1"/>
              <a:t>work</a:t>
            </a:r>
            <a:r>
              <a:rPr lang="de-DE" sz="3600" dirty="0"/>
              <a:t> </a:t>
            </a:r>
            <a:r>
              <a:rPr lang="de-DE" sz="3600" dirty="0" err="1"/>
              <a:t>exhaustion</a:t>
            </a:r>
            <a:r>
              <a:rPr lang="de-DE" sz="3600" dirty="0"/>
              <a:t>: </a:t>
            </a:r>
            <a:r>
              <a:rPr lang="de-DE" sz="3600" dirty="0" err="1"/>
              <a:t>Insights</a:t>
            </a:r>
            <a:r>
              <a:rPr lang="de-DE" sz="3600" dirty="0"/>
              <a:t> on </a:t>
            </a:r>
            <a:r>
              <a:rPr lang="de-DE" sz="3600" dirty="0" err="1"/>
              <a:t>role</a:t>
            </a:r>
            <a:r>
              <a:rPr lang="de-DE" sz="3600" dirty="0"/>
              <a:t> </a:t>
            </a:r>
            <a:r>
              <a:rPr lang="de-DE" sz="3600" dirty="0" err="1"/>
              <a:t>perceptions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organizational</a:t>
            </a:r>
            <a:r>
              <a:rPr lang="de-DE" sz="3600" dirty="0"/>
              <a:t> </a:t>
            </a:r>
            <a:r>
              <a:rPr lang="de-DE" sz="3600" dirty="0" err="1"/>
              <a:t>skills</a:t>
            </a:r>
            <a:r>
              <a:rPr lang="de-DE" sz="3600" dirty="0"/>
              <a:t>. </a:t>
            </a:r>
            <a:r>
              <a:rPr lang="de-DE" sz="3600" i="1" dirty="0"/>
              <a:t>Information Systems Journal</a:t>
            </a:r>
            <a:r>
              <a:rPr lang="de-DE" sz="3600" dirty="0"/>
              <a:t>, </a:t>
            </a:r>
            <a:r>
              <a:rPr lang="de-DE" sz="3600" i="1" dirty="0" err="1"/>
              <a:t>January</a:t>
            </a:r>
            <a:r>
              <a:rPr lang="de-DE" sz="3600" dirty="0"/>
              <a:t>, 1–29. https://</a:t>
            </a:r>
            <a:r>
              <a:rPr lang="de-DE" sz="3600" dirty="0" err="1"/>
              <a:t>doi.org</a:t>
            </a:r>
            <a:r>
              <a:rPr lang="de-DE" sz="3600" dirty="0"/>
              <a:t>/10.1111/isj.12282</a:t>
            </a:r>
          </a:p>
          <a:p>
            <a:pPr marL="360000" indent="-457200"/>
            <a:r>
              <a:rPr lang="de-DE" sz="3600" dirty="0" err="1"/>
              <a:t>Yu</a:t>
            </a:r>
            <a:r>
              <a:rPr lang="de-DE" sz="3600" dirty="0"/>
              <a:t>, X., &amp; Petter, S. (2014). Understanding agile </a:t>
            </a:r>
            <a:r>
              <a:rPr lang="de-DE" sz="3600" dirty="0" err="1"/>
              <a:t>software</a:t>
            </a:r>
            <a:r>
              <a:rPr lang="de-DE" sz="3600" dirty="0"/>
              <a:t>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practices</a:t>
            </a:r>
            <a:r>
              <a:rPr lang="de-DE" sz="3600" dirty="0"/>
              <a:t> </a:t>
            </a:r>
            <a:r>
              <a:rPr lang="de-DE" sz="3600" dirty="0" err="1"/>
              <a:t>using</a:t>
            </a:r>
            <a:r>
              <a:rPr lang="de-DE" sz="3600" dirty="0"/>
              <a:t> </a:t>
            </a:r>
            <a:r>
              <a:rPr lang="de-DE" sz="3600" dirty="0" err="1"/>
              <a:t>shared</a:t>
            </a:r>
            <a:r>
              <a:rPr lang="de-DE" sz="3600" dirty="0"/>
              <a:t> mental </a:t>
            </a:r>
            <a:r>
              <a:rPr lang="de-DE" sz="3600" dirty="0" err="1"/>
              <a:t>models</a:t>
            </a:r>
            <a:r>
              <a:rPr lang="de-DE" sz="3600" dirty="0"/>
              <a:t> </a:t>
            </a:r>
            <a:r>
              <a:rPr lang="de-DE" sz="3600" dirty="0" err="1"/>
              <a:t>theory</a:t>
            </a:r>
            <a:r>
              <a:rPr lang="de-DE" sz="3600" dirty="0"/>
              <a:t>. </a:t>
            </a:r>
            <a:r>
              <a:rPr lang="de-DE" sz="3600" i="1" dirty="0"/>
              <a:t>Information </a:t>
            </a:r>
            <a:r>
              <a:rPr lang="de-DE" sz="3600" i="1" dirty="0" err="1"/>
              <a:t>and</a:t>
            </a:r>
            <a:r>
              <a:rPr lang="de-DE" sz="3600" i="1" dirty="0"/>
              <a:t> Software Technology</a:t>
            </a:r>
            <a:r>
              <a:rPr lang="de-DE" sz="3600" dirty="0"/>
              <a:t>, </a:t>
            </a:r>
            <a:r>
              <a:rPr lang="de-DE" sz="3600" i="1" dirty="0"/>
              <a:t>56</a:t>
            </a:r>
            <a:r>
              <a:rPr lang="de-DE" sz="3600" dirty="0"/>
              <a:t>(8), 911–921. https://</a:t>
            </a:r>
            <a:r>
              <a:rPr lang="de-DE" sz="3600" dirty="0" err="1"/>
              <a:t>doi.org</a:t>
            </a:r>
            <a:r>
              <a:rPr lang="de-DE" sz="3600" dirty="0"/>
              <a:t>/10.1016/j.infsof.2014.02.010</a:t>
            </a:r>
          </a:p>
        </p:txBody>
      </p:sp>
    </p:spTree>
    <p:extLst>
      <p:ext uri="{BB962C8B-B14F-4D97-AF65-F5344CB8AC3E}">
        <p14:creationId xmlns:p14="http://schemas.microsoft.com/office/powerpoint/2010/main" val="36433196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956ED78-824D-9EED-9C06-6261F0C4F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69" y="2608969"/>
            <a:ext cx="8498061" cy="84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90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hteck"/>
          <p:cNvSpPr/>
          <p:nvPr/>
        </p:nvSpPr>
        <p:spPr>
          <a:xfrm>
            <a:off x="-47631" y="1668269"/>
            <a:ext cx="8574943" cy="13797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1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Wissenschaft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70374B-265D-0A4C-BAEC-D74B83117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036" y="3765760"/>
            <a:ext cx="7623533" cy="76235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B3CB57-E07F-2845-A6E3-1D9748A0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31" y="3728542"/>
            <a:ext cx="7623533" cy="7623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C79B02-324B-5048-B138-EE7F2824EEE8}"/>
              </a:ext>
            </a:extLst>
          </p:cNvPr>
          <p:cNvSpPr txBox="1"/>
          <p:nvPr/>
        </p:nvSpPr>
        <p:spPr>
          <a:xfrm>
            <a:off x="12105463" y="10654986"/>
            <a:ext cx="10688677" cy="892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D4D800"/>
                </a:solidFill>
              </a:rPr>
              <a:t>Objektiv nachvollziehbarer Prozess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FE8BB6-EEF1-7345-9705-8E8686D8968F}"/>
              </a:ext>
            </a:extLst>
          </p:cNvPr>
          <p:cNvSpPr txBox="1"/>
          <p:nvPr/>
        </p:nvSpPr>
        <p:spPr>
          <a:xfrm>
            <a:off x="1589858" y="10654986"/>
            <a:ext cx="10688677" cy="892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D4D800"/>
                </a:solidFill>
              </a:rPr>
              <a:t>Begründetes &amp; geordnetes Wissen</a:t>
            </a:r>
          </a:p>
        </p:txBody>
      </p:sp>
    </p:spTree>
    <p:extLst>
      <p:ext uri="{BB962C8B-B14F-4D97-AF65-F5344CB8AC3E}">
        <p14:creationId xmlns:p14="http://schemas.microsoft.com/office/powerpoint/2010/main" val="39502153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407F9ED-D015-0548-81E0-7584ED056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"/>
          <a:stretch/>
        </p:blipFill>
        <p:spPr>
          <a:xfrm>
            <a:off x="-1058267" y="0"/>
            <a:ext cx="26500534" cy="13716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C027143-3033-2246-BFF8-A60609C59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23827" b="212"/>
          <a:stretch/>
        </p:blipFill>
        <p:spPr>
          <a:xfrm>
            <a:off x="-1058267" y="3274828"/>
            <a:ext cx="26500534" cy="10441171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FB8AAF-DE4F-2245-9C97-48AB259BF0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3"/>
          <a:stretch/>
        </p:blipFill>
        <p:spPr>
          <a:xfrm>
            <a:off x="6362830" y="4575940"/>
            <a:ext cx="11658339" cy="8022572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E111394C-61BE-214E-A8C4-FD759C3B60C8}"/>
              </a:ext>
            </a:extLst>
          </p:cNvPr>
          <p:cNvSpPr/>
          <p:nvPr/>
        </p:nvSpPr>
        <p:spPr>
          <a:xfrm>
            <a:off x="6609307" y="8024628"/>
            <a:ext cx="1471437" cy="487974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80C7DAC-5542-F646-B6CB-8C45050E5EE9}"/>
              </a:ext>
            </a:extLst>
          </p:cNvPr>
          <p:cNvSpPr/>
          <p:nvPr/>
        </p:nvSpPr>
        <p:spPr>
          <a:xfrm>
            <a:off x="3772034" y="1393934"/>
            <a:ext cx="16878166" cy="714266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01F2E0-0BD2-0A45-A94B-90EF20DB58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20"/>
          <a:stretch/>
        </p:blipFill>
        <p:spPr>
          <a:xfrm>
            <a:off x="6362830" y="4575940"/>
            <a:ext cx="11658339" cy="228206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57CDED9-E91A-BF42-99AA-EA62C0BDA2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89" b="25893"/>
          <a:stretch/>
        </p:blipFill>
        <p:spPr>
          <a:xfrm>
            <a:off x="6362830" y="8591107"/>
            <a:ext cx="11658339" cy="400740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CE23287-C870-4644-892D-A78A0BC90441}"/>
              </a:ext>
            </a:extLst>
          </p:cNvPr>
          <p:cNvSpPr/>
          <p:nvPr/>
        </p:nvSpPr>
        <p:spPr>
          <a:xfrm>
            <a:off x="6609307" y="7452577"/>
            <a:ext cx="6915307" cy="487974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6D08F09-3D30-CC46-A1DC-4C8059D46042}"/>
              </a:ext>
            </a:extLst>
          </p:cNvPr>
          <p:cNvSpPr/>
          <p:nvPr/>
        </p:nvSpPr>
        <p:spPr>
          <a:xfrm>
            <a:off x="8986837" y="6880526"/>
            <a:ext cx="8658225" cy="487974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0808F8-C782-9245-A6CC-CC1619EB6E7D}"/>
              </a:ext>
            </a:extLst>
          </p:cNvPr>
          <p:cNvSpPr txBox="1"/>
          <p:nvPr/>
        </p:nvSpPr>
        <p:spPr>
          <a:xfrm>
            <a:off x="4356402" y="12288251"/>
            <a:ext cx="15709429" cy="933589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(</a:t>
            </a:r>
            <a:r>
              <a:rPr lang="de-DE" sz="5400" dirty="0" err="1">
                <a:solidFill>
                  <a:schemeClr val="bg1"/>
                </a:solidFill>
              </a:rPr>
              <a:t>see</a:t>
            </a:r>
            <a:r>
              <a:rPr lang="de-DE" sz="5400" dirty="0">
                <a:solidFill>
                  <a:schemeClr val="bg1"/>
                </a:solidFill>
              </a:rPr>
              <a:t> also </a:t>
            </a:r>
            <a:r>
              <a:rPr lang="de-DE" sz="5400" dirty="0" err="1">
                <a:solidFill>
                  <a:schemeClr val="bg1"/>
                </a:solidFill>
              </a:rPr>
              <a:t>Serrador</a:t>
            </a:r>
            <a:r>
              <a:rPr lang="de-DE" sz="5400" dirty="0">
                <a:solidFill>
                  <a:schemeClr val="bg1"/>
                </a:solidFill>
              </a:rPr>
              <a:t> &amp; Pinto, 2015; </a:t>
            </a:r>
            <a:r>
              <a:rPr lang="de-DE" sz="5400" dirty="0" err="1">
                <a:solidFill>
                  <a:schemeClr val="bg1"/>
                </a:solidFill>
              </a:rPr>
              <a:t>Tuomivaara</a:t>
            </a:r>
            <a:r>
              <a:rPr lang="de-DE" sz="5400" dirty="0">
                <a:solidFill>
                  <a:schemeClr val="bg1"/>
                </a:solidFill>
              </a:rPr>
              <a:t> et al., 2017)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DF5A8A6-C455-2847-87A0-026F369B9B92}"/>
              </a:ext>
            </a:extLst>
          </p:cNvPr>
          <p:cNvSpPr/>
          <p:nvPr/>
        </p:nvSpPr>
        <p:spPr>
          <a:xfrm>
            <a:off x="13524614" y="7447005"/>
            <a:ext cx="4120448" cy="487974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5061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2" grpId="1" animBg="1"/>
      <p:bldP spid="15" grpId="0" animBg="1"/>
      <p:bldP spid="16" grpId="0" animBg="1"/>
      <p:bldP spid="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7A58F4D3-3EA2-A547-A935-3A00C1E6C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" b="434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75226F-AD64-6F4E-A41D-E5A224A07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28521" b="4345"/>
          <a:stretch/>
        </p:blipFill>
        <p:spPr>
          <a:xfrm>
            <a:off x="0" y="3858768"/>
            <a:ext cx="24384000" cy="985723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F1CA039-EEB0-B24A-BFA2-B7E7478038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0"/>
          <a:stretch/>
        </p:blipFill>
        <p:spPr>
          <a:xfrm>
            <a:off x="6214029" y="4695337"/>
            <a:ext cx="11955942" cy="763272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5DBAFBE-36D5-8D4B-AEDF-5BC068655D6E}"/>
              </a:ext>
            </a:extLst>
          </p:cNvPr>
          <p:cNvSpPr/>
          <p:nvPr/>
        </p:nvSpPr>
        <p:spPr>
          <a:xfrm>
            <a:off x="14501813" y="7448816"/>
            <a:ext cx="3426994" cy="450230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BB908F1-8469-3644-95E2-D29882FAB595}"/>
              </a:ext>
            </a:extLst>
          </p:cNvPr>
          <p:cNvSpPr/>
          <p:nvPr/>
        </p:nvSpPr>
        <p:spPr>
          <a:xfrm>
            <a:off x="6367463" y="7982829"/>
            <a:ext cx="11561344" cy="450230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796191-916D-5B4A-ABB9-33387B724074}"/>
              </a:ext>
            </a:extLst>
          </p:cNvPr>
          <p:cNvSpPr/>
          <p:nvPr/>
        </p:nvSpPr>
        <p:spPr>
          <a:xfrm>
            <a:off x="6411328" y="8531130"/>
            <a:ext cx="11561344" cy="450230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119FDAA-A01C-F64F-B945-36C4A3B552D6}"/>
              </a:ext>
            </a:extLst>
          </p:cNvPr>
          <p:cNvSpPr/>
          <p:nvPr/>
        </p:nvSpPr>
        <p:spPr>
          <a:xfrm>
            <a:off x="6411328" y="9065143"/>
            <a:ext cx="11561344" cy="450230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74BB570-5234-7040-B380-89E9637D083E}"/>
              </a:ext>
            </a:extLst>
          </p:cNvPr>
          <p:cNvSpPr/>
          <p:nvPr/>
        </p:nvSpPr>
        <p:spPr>
          <a:xfrm>
            <a:off x="6367463" y="9599156"/>
            <a:ext cx="3662362" cy="450230"/>
          </a:xfrm>
          <a:prstGeom prst="rect">
            <a:avLst/>
          </a:prstGeom>
          <a:solidFill>
            <a:srgbClr val="FBB9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8BD7CA2-5FE9-DE4D-B7B9-7F6E3E678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t="1110" b="64301"/>
          <a:stretch/>
        </p:blipFill>
        <p:spPr>
          <a:xfrm>
            <a:off x="6214029" y="4695336"/>
            <a:ext cx="11955942" cy="266969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5EDA402-8BA3-F941-BD1B-B85458992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rcRect t="71496"/>
          <a:stretch/>
        </p:blipFill>
        <p:spPr>
          <a:xfrm>
            <a:off x="6214029" y="10147457"/>
            <a:ext cx="11955942" cy="2200037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C5461C77-B402-0F4D-A06D-4B0A2A709E18}"/>
              </a:ext>
            </a:extLst>
          </p:cNvPr>
          <p:cNvSpPr/>
          <p:nvPr/>
        </p:nvSpPr>
        <p:spPr>
          <a:xfrm>
            <a:off x="2787035" y="982070"/>
            <a:ext cx="14990602" cy="706369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B0822E5-1B25-164A-84AC-3C983E0FAFD8}"/>
              </a:ext>
            </a:extLst>
          </p:cNvPr>
          <p:cNvSpPr/>
          <p:nvPr/>
        </p:nvSpPr>
        <p:spPr>
          <a:xfrm>
            <a:off x="8016949" y="1829040"/>
            <a:ext cx="4486939" cy="706369"/>
          </a:xfrm>
          <a:prstGeom prst="rect">
            <a:avLst/>
          </a:prstGeom>
          <a:solidFill>
            <a:srgbClr val="D4D800">
              <a:alpha val="3018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solidFill>
                <a:srgbClr val="FFFF00">
                  <a:alpha val="26000"/>
                </a:srgb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2E028AF-1529-2143-B14D-75F15714934E}"/>
              </a:ext>
            </a:extLst>
          </p:cNvPr>
          <p:cNvSpPr txBox="1"/>
          <p:nvPr/>
        </p:nvSpPr>
        <p:spPr>
          <a:xfrm>
            <a:off x="7798272" y="12219715"/>
            <a:ext cx="9411231" cy="933589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(See also </a:t>
            </a:r>
            <a:r>
              <a:rPr lang="de-DE" sz="5400" dirty="0" err="1">
                <a:solidFill>
                  <a:schemeClr val="bg1"/>
                </a:solidFill>
              </a:rPr>
              <a:t>Tuomivaara</a:t>
            </a:r>
            <a:r>
              <a:rPr lang="de-DE" sz="5400" dirty="0">
                <a:solidFill>
                  <a:schemeClr val="bg1"/>
                </a:solidFill>
              </a:rPr>
              <a:t> et al., 2017)</a:t>
            </a:r>
            <a:endParaRPr kumimoji="0" lang="de-DE" sz="5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0248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8" grpId="1" animBg="1"/>
      <p:bldP spid="29" grpId="0" animBg="1"/>
      <p:bldP spid="29" grpId="1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Source Sans Pro Light"/>
        <a:ea typeface="Source Sans Pro Light"/>
        <a:cs typeface="Source Sans Pro Light"/>
      </a:majorFont>
      <a:minorFont>
        <a:latin typeface="Source Sans Pro Light"/>
        <a:ea typeface="Source Sans Pro Light"/>
        <a:cs typeface="Source Sans Pro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Source Sans 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Source Sans Pro Light"/>
        <a:ea typeface="Source Sans Pro Light"/>
        <a:cs typeface="Source Sans Pro Light"/>
      </a:majorFont>
      <a:minorFont>
        <a:latin typeface="Source Sans Pro Light"/>
        <a:ea typeface="Source Sans Pro Light"/>
        <a:cs typeface="Source Sans Pro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Source Sans 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2467</Words>
  <Application>Microsoft Macintosh PowerPoint</Application>
  <PresentationFormat>Benutzerdefiniert</PresentationFormat>
  <Paragraphs>303</Paragraphs>
  <Slides>58</Slides>
  <Notes>58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4" baseType="lpstr">
      <vt:lpstr>Arial</vt:lpstr>
      <vt:lpstr>Gill Sans</vt:lpstr>
      <vt:lpstr>Helvetica Light</vt:lpstr>
      <vt:lpstr>Source Sans Pro Light</vt:lpstr>
      <vt:lpstr>Source Sans Pro Regular</vt:lpstr>
      <vt:lpstr>Black</vt:lpstr>
      <vt:lpstr>Mehr als nur ein gutes Gefühl</vt:lpstr>
      <vt:lpstr>PowerPoint-Präsentation</vt:lpstr>
      <vt:lpstr>PowerPoint-Präsentation</vt:lpstr>
      <vt:lpstr>PowerPoint-Präsentation</vt:lpstr>
      <vt:lpstr>Klingt fast zu schön um wahr zu sein</vt:lpstr>
      <vt:lpstr>PowerPoint-Präsentation</vt:lpstr>
      <vt:lpstr>Wissenschaft</vt:lpstr>
      <vt:lpstr>PowerPoint-Präsentation</vt:lpstr>
      <vt:lpstr>PowerPoint-Präsentation</vt:lpstr>
      <vt:lpstr>PowerPoint-Präsentation</vt:lpstr>
      <vt:lpstr>Forschung zu Einfluss auf Softwareentwickler*innen</vt:lpstr>
      <vt:lpstr>PowerPoint-Präsentation</vt:lpstr>
      <vt:lpstr>Forschungsfrage</vt:lpstr>
      <vt:lpstr>Forschungsfrage</vt:lpstr>
      <vt:lpstr>Forschungsfrage</vt:lpstr>
      <vt:lpstr>Forschungsfrage</vt:lpstr>
      <vt:lpstr>Agilität operationalisieren</vt:lpstr>
      <vt:lpstr>Agilität operationalisieren</vt:lpstr>
      <vt:lpstr>Agilität operationalisieren</vt:lpstr>
      <vt:lpstr>Agilität operationalisieren</vt:lpstr>
      <vt:lpstr>Forschungsfrage</vt:lpstr>
      <vt:lpstr>PowerPoint-Präsentation</vt:lpstr>
      <vt:lpstr>PowerPoint-Präsentation</vt:lpstr>
      <vt:lpstr>Burnout-Engagement-Kontinuum</vt:lpstr>
      <vt:lpstr>Burnout-Engagement-Kontinuum</vt:lpstr>
      <vt:lpstr>Burnout-Engagement-Kontinuum</vt:lpstr>
      <vt:lpstr>Burnout-Engagement-Kontinuum</vt:lpstr>
      <vt:lpstr>Forschungsfrage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Rollenwahrnehmung</vt:lpstr>
      <vt:lpstr>Rollenwahrnehmung</vt:lpstr>
      <vt:lpstr>Rollenwahrnehmung</vt:lpstr>
      <vt:lpstr>PowerPoint-Präsentation</vt:lpstr>
      <vt:lpstr>PowerPoint-Präsentation</vt:lpstr>
      <vt:lpstr>PowerPoint-Präsentation</vt:lpstr>
      <vt:lpstr>PowerPoint-Präsentation</vt:lpstr>
      <vt:lpstr>Bedeutung für die Praxis</vt:lpstr>
      <vt:lpstr>Rollenwahrnehmung schärfen</vt:lpstr>
      <vt:lpstr>Bedeutung für die Praxis</vt:lpstr>
      <vt:lpstr>Bedeutung für die Praxis</vt:lpstr>
      <vt:lpstr>Bedeutung für die Praxis</vt:lpstr>
      <vt:lpstr>Bedeutung für die Praxis</vt:lpstr>
      <vt:lpstr>Wann identifizieren wir uns mit unserer Arbeit?</vt:lpstr>
      <vt:lpstr>Bedeutung für die Praxis</vt:lpstr>
      <vt:lpstr>Bedeutung für die Praxis</vt:lpstr>
      <vt:lpstr>Bedeutung für die Praxis</vt:lpstr>
      <vt:lpstr>Bedeutung für die Praxis</vt:lpstr>
      <vt:lpstr>Ja, die Versprechen des agilen Ansatzes halten auch wissenschaftlichen Untersuchungen stand</vt:lpstr>
      <vt:lpstr>Mehr als nur ein gutes Gefühl</vt:lpstr>
      <vt:lpstr>Literatur</vt:lpstr>
      <vt:lpstr>Literatur</vt:lpstr>
      <vt:lpstr>Literatur</vt:lpstr>
      <vt:lpstr>Literatur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Building Masterclass</dc:title>
  <cp:lastModifiedBy>Carolin Huck</cp:lastModifiedBy>
  <cp:revision>157</cp:revision>
  <dcterms:modified xsi:type="dcterms:W3CDTF">2022-10-07T07:56:25Z</dcterms:modified>
</cp:coreProperties>
</file>