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1" r:id="rId2"/>
    <p:sldId id="275" r:id="rId3"/>
    <p:sldId id="258" r:id="rId4"/>
    <p:sldId id="314" r:id="rId5"/>
    <p:sldId id="313" r:id="rId6"/>
    <p:sldId id="316" r:id="rId7"/>
    <p:sldId id="319" r:id="rId8"/>
    <p:sldId id="312" r:id="rId9"/>
    <p:sldId id="276" r:id="rId10"/>
    <p:sldId id="288" r:id="rId11"/>
    <p:sldId id="284" r:id="rId12"/>
    <p:sldId id="277" r:id="rId13"/>
    <p:sldId id="290" r:id="rId14"/>
    <p:sldId id="302" r:id="rId15"/>
    <p:sldId id="283" r:id="rId16"/>
    <p:sldId id="299" r:id="rId17"/>
    <p:sldId id="262" r:id="rId18"/>
    <p:sldId id="286" r:id="rId19"/>
    <p:sldId id="263" r:id="rId20"/>
    <p:sldId id="264" r:id="rId21"/>
    <p:sldId id="293" r:id="rId22"/>
    <p:sldId id="265" r:id="rId23"/>
    <p:sldId id="298" r:id="rId24"/>
    <p:sldId id="303" r:id="rId25"/>
    <p:sldId id="304" r:id="rId26"/>
    <p:sldId id="305" r:id="rId27"/>
    <p:sldId id="307" r:id="rId28"/>
    <p:sldId id="308" r:id="rId29"/>
    <p:sldId id="270" r:id="rId30"/>
    <p:sldId id="271" r:id="rId31"/>
    <p:sldId id="320" r:id="rId3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0" autoAdjust="0"/>
    <p:restoredTop sz="68921" autoAdjust="0"/>
  </p:normalViewPr>
  <p:slideViewPr>
    <p:cSldViewPr>
      <p:cViewPr>
        <p:scale>
          <a:sx n="60" d="100"/>
          <a:sy n="60" d="100"/>
        </p:scale>
        <p:origin x="-3000" y="-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0758FA-48F0-4CB2-9696-3D4DA0C9868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63B9137-2AE4-42E1-B94D-F988E950D4A4}">
      <dgm:prSet phldrT="[Text]"/>
      <dgm:spPr/>
      <dgm:t>
        <a:bodyPr/>
        <a:lstStyle/>
        <a:p>
          <a:r>
            <a:rPr lang="de-DE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Team stellt umgesetzte Ergebnisse im Review vor</a:t>
          </a:r>
          <a:endParaRPr lang="de-DE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11FE02-E45E-4315-9807-2CA2585F2A40}" type="parTrans" cxnId="{FC835C33-72EE-44E7-8615-8A63FF595836}">
      <dgm:prSet/>
      <dgm:spPr/>
      <dgm:t>
        <a:bodyPr/>
        <a:lstStyle/>
        <a:p>
          <a:endParaRPr lang="de-DE"/>
        </a:p>
      </dgm:t>
    </dgm:pt>
    <dgm:pt modelId="{81D5AD50-7A97-40B4-9CFA-E2324A64B614}" type="sibTrans" cxnId="{FC835C33-72EE-44E7-8615-8A63FF595836}">
      <dgm:prSet/>
      <dgm:spPr/>
      <dgm:t>
        <a:bodyPr/>
        <a:lstStyle/>
        <a:p>
          <a:endParaRPr lang="de-DE"/>
        </a:p>
      </dgm:t>
    </dgm:pt>
    <dgm:pt modelId="{7526B2E8-B8DA-4CEB-871E-865239756C74}">
      <dgm:prSet phldrT="[Text]"/>
      <dgm:spPr/>
      <dgm:t>
        <a:bodyPr/>
        <a:lstStyle/>
        <a:p>
          <a:r>
            <a:rPr lang="de-DE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 gibt Anforderungen ans Team</a:t>
          </a:r>
          <a:endParaRPr lang="de-DE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A31C4F-86A0-46D6-9124-F42F54661950}" type="parTrans" cxnId="{35532762-67AF-4D42-B4E2-3C9092F3ACE7}">
      <dgm:prSet/>
      <dgm:spPr/>
      <dgm:t>
        <a:bodyPr/>
        <a:lstStyle/>
        <a:p>
          <a:endParaRPr lang="de-DE"/>
        </a:p>
      </dgm:t>
    </dgm:pt>
    <dgm:pt modelId="{745433F5-DC07-46D8-80D7-42934F3AC261}" type="sibTrans" cxnId="{35532762-67AF-4D42-B4E2-3C9092F3ACE7}">
      <dgm:prSet/>
      <dgm:spPr/>
      <dgm:t>
        <a:bodyPr/>
        <a:lstStyle/>
        <a:p>
          <a:endParaRPr lang="de-DE"/>
        </a:p>
      </dgm:t>
    </dgm:pt>
    <dgm:pt modelId="{98C2EBCF-8547-4260-A154-62F9C75924E0}" type="pres">
      <dgm:prSet presAssocID="{1D0758FA-48F0-4CB2-9696-3D4DA0C9868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B3A2EB2-96E6-4961-B91A-141D2165D54C}" type="pres">
      <dgm:prSet presAssocID="{863B9137-2AE4-42E1-B94D-F988E950D4A4}" presName="dummy" presStyleCnt="0"/>
      <dgm:spPr/>
      <dgm:t>
        <a:bodyPr/>
        <a:lstStyle/>
        <a:p>
          <a:endParaRPr lang="de-DE"/>
        </a:p>
      </dgm:t>
    </dgm:pt>
    <dgm:pt modelId="{1C2786C1-ECB0-4995-BDF2-3A200D99AD29}" type="pres">
      <dgm:prSet presAssocID="{863B9137-2AE4-42E1-B94D-F988E950D4A4}" presName="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BDA7A79-36FD-485C-ACBC-6F819C7A66F9}" type="pres">
      <dgm:prSet presAssocID="{81D5AD50-7A97-40B4-9CFA-E2324A64B614}" presName="sibTrans" presStyleLbl="node1" presStyleIdx="0" presStyleCnt="2"/>
      <dgm:spPr/>
      <dgm:t>
        <a:bodyPr/>
        <a:lstStyle/>
        <a:p>
          <a:endParaRPr lang="de-DE"/>
        </a:p>
      </dgm:t>
    </dgm:pt>
    <dgm:pt modelId="{F124CFA8-366C-4547-928F-D76B65B28AF4}" type="pres">
      <dgm:prSet presAssocID="{7526B2E8-B8DA-4CEB-871E-865239756C74}" presName="dummy" presStyleCnt="0"/>
      <dgm:spPr/>
      <dgm:t>
        <a:bodyPr/>
        <a:lstStyle/>
        <a:p>
          <a:endParaRPr lang="de-DE"/>
        </a:p>
      </dgm:t>
    </dgm:pt>
    <dgm:pt modelId="{DC275688-FC20-43F5-90D3-EF95C9BE3C63}" type="pres">
      <dgm:prSet presAssocID="{7526B2E8-B8DA-4CEB-871E-865239756C74}" presName="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8F4414F-567B-4C26-81FE-84D68A3BB6BE}" type="pres">
      <dgm:prSet presAssocID="{745433F5-DC07-46D8-80D7-42934F3AC261}" presName="sibTrans" presStyleLbl="node1" presStyleIdx="1" presStyleCnt="2"/>
      <dgm:spPr/>
      <dgm:t>
        <a:bodyPr/>
        <a:lstStyle/>
        <a:p>
          <a:endParaRPr lang="de-DE"/>
        </a:p>
      </dgm:t>
    </dgm:pt>
  </dgm:ptLst>
  <dgm:cxnLst>
    <dgm:cxn modelId="{2EC0407B-0785-4D77-928B-B8EF77ED35B9}" type="presOf" srcId="{7526B2E8-B8DA-4CEB-871E-865239756C74}" destId="{DC275688-FC20-43F5-90D3-EF95C9BE3C63}" srcOrd="0" destOrd="0" presId="urn:microsoft.com/office/officeart/2005/8/layout/cycle1"/>
    <dgm:cxn modelId="{50C30952-D10B-4582-8033-3AF4DB14D98B}" type="presOf" srcId="{745433F5-DC07-46D8-80D7-42934F3AC261}" destId="{88F4414F-567B-4C26-81FE-84D68A3BB6BE}" srcOrd="0" destOrd="0" presId="urn:microsoft.com/office/officeart/2005/8/layout/cycle1"/>
    <dgm:cxn modelId="{FC835C33-72EE-44E7-8615-8A63FF595836}" srcId="{1D0758FA-48F0-4CB2-9696-3D4DA0C98687}" destId="{863B9137-2AE4-42E1-B94D-F988E950D4A4}" srcOrd="0" destOrd="0" parTransId="{E211FE02-E45E-4315-9807-2CA2585F2A40}" sibTransId="{81D5AD50-7A97-40B4-9CFA-E2324A64B614}"/>
    <dgm:cxn modelId="{1415BF89-A146-425F-BEF0-120A87F1C958}" type="presOf" srcId="{863B9137-2AE4-42E1-B94D-F988E950D4A4}" destId="{1C2786C1-ECB0-4995-BDF2-3A200D99AD29}" srcOrd="0" destOrd="0" presId="urn:microsoft.com/office/officeart/2005/8/layout/cycle1"/>
    <dgm:cxn modelId="{35532762-67AF-4D42-B4E2-3C9092F3ACE7}" srcId="{1D0758FA-48F0-4CB2-9696-3D4DA0C98687}" destId="{7526B2E8-B8DA-4CEB-871E-865239756C74}" srcOrd="1" destOrd="0" parTransId="{3EA31C4F-86A0-46D6-9124-F42F54661950}" sibTransId="{745433F5-DC07-46D8-80D7-42934F3AC261}"/>
    <dgm:cxn modelId="{4E5A30FF-659B-4769-B5F8-925997B8898D}" type="presOf" srcId="{81D5AD50-7A97-40B4-9CFA-E2324A64B614}" destId="{4BDA7A79-36FD-485C-ACBC-6F819C7A66F9}" srcOrd="0" destOrd="0" presId="urn:microsoft.com/office/officeart/2005/8/layout/cycle1"/>
    <dgm:cxn modelId="{FD3E0196-0FD4-42A5-B8B7-BC29C1AF56E4}" type="presOf" srcId="{1D0758FA-48F0-4CB2-9696-3D4DA0C98687}" destId="{98C2EBCF-8547-4260-A154-62F9C75924E0}" srcOrd="0" destOrd="0" presId="urn:microsoft.com/office/officeart/2005/8/layout/cycle1"/>
    <dgm:cxn modelId="{D504C217-D4FA-4491-96BA-170CB21F4955}" type="presParOf" srcId="{98C2EBCF-8547-4260-A154-62F9C75924E0}" destId="{1B3A2EB2-96E6-4961-B91A-141D2165D54C}" srcOrd="0" destOrd="0" presId="urn:microsoft.com/office/officeart/2005/8/layout/cycle1"/>
    <dgm:cxn modelId="{E2C99598-B8EC-4AC0-A630-236C9B76D275}" type="presParOf" srcId="{98C2EBCF-8547-4260-A154-62F9C75924E0}" destId="{1C2786C1-ECB0-4995-BDF2-3A200D99AD29}" srcOrd="1" destOrd="0" presId="urn:microsoft.com/office/officeart/2005/8/layout/cycle1"/>
    <dgm:cxn modelId="{E7C04454-02E8-4171-AEEB-FA666114EC4D}" type="presParOf" srcId="{98C2EBCF-8547-4260-A154-62F9C75924E0}" destId="{4BDA7A79-36FD-485C-ACBC-6F819C7A66F9}" srcOrd="2" destOrd="0" presId="urn:microsoft.com/office/officeart/2005/8/layout/cycle1"/>
    <dgm:cxn modelId="{70BBD56D-D711-4CD3-95B8-3C1DEA5CFEC1}" type="presParOf" srcId="{98C2EBCF-8547-4260-A154-62F9C75924E0}" destId="{F124CFA8-366C-4547-928F-D76B65B28AF4}" srcOrd="3" destOrd="0" presId="urn:microsoft.com/office/officeart/2005/8/layout/cycle1"/>
    <dgm:cxn modelId="{3502AC9F-3CE9-4854-8E78-338A6A4556D6}" type="presParOf" srcId="{98C2EBCF-8547-4260-A154-62F9C75924E0}" destId="{DC275688-FC20-43F5-90D3-EF95C9BE3C63}" srcOrd="4" destOrd="0" presId="urn:microsoft.com/office/officeart/2005/8/layout/cycle1"/>
    <dgm:cxn modelId="{CA08A561-21A7-47AC-846C-D0205DE696A3}" type="presParOf" srcId="{98C2EBCF-8547-4260-A154-62F9C75924E0}" destId="{88F4414F-567B-4C26-81FE-84D68A3BB6BE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862965-EA9B-48ED-AFBB-47B6ACA54C0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3BA6134-469F-4701-A7A7-1AD11734ED68}">
      <dgm:prSet phldrT="[Text]" custT="1"/>
      <dgm:spPr/>
      <dgm:t>
        <a:bodyPr/>
        <a:lstStyle/>
        <a:p>
          <a:r>
            <a:rPr lang="de-DE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 &amp; BA </a:t>
          </a:r>
        </a:p>
        <a:p>
          <a:r>
            <a:rPr lang="de-DE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(Story </a:t>
          </a:r>
          <a:r>
            <a:rPr lang="de-DE" sz="25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writing</a:t>
          </a:r>
          <a:r>
            <a:rPr lang="de-DE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de-DE" sz="2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46F077-D9B4-4E4F-B261-5BF8B4C7E45D}" type="parTrans" cxnId="{9028902A-E79F-4B53-83D1-C145FD7D91FE}">
      <dgm:prSet/>
      <dgm:spPr/>
      <dgm:t>
        <a:bodyPr/>
        <a:lstStyle/>
        <a:p>
          <a:endParaRPr lang="de-DE" sz="2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A7E3A9-B283-4719-BDD1-1200EAE73E09}" type="sibTrans" cxnId="{9028902A-E79F-4B53-83D1-C145FD7D91FE}">
      <dgm:prSet custT="1"/>
      <dgm:spPr/>
      <dgm:t>
        <a:bodyPr/>
        <a:lstStyle/>
        <a:p>
          <a:endParaRPr lang="de-DE" sz="2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468AD0-6BF2-49CB-B868-BB9C0CB37878}">
      <dgm:prSet phldrT="[Text]" custT="1"/>
      <dgm:spPr/>
      <dgm:t>
        <a:bodyPr/>
        <a:lstStyle/>
        <a:p>
          <a:r>
            <a:rPr lang="de-DE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DOR</a:t>
          </a:r>
          <a:endParaRPr lang="de-DE" sz="2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5D327-FB49-422D-954F-7D8258BC9C1A}" type="parTrans" cxnId="{F466A8F0-000A-47D8-99DF-958277805166}">
      <dgm:prSet/>
      <dgm:spPr/>
      <dgm:t>
        <a:bodyPr/>
        <a:lstStyle/>
        <a:p>
          <a:endParaRPr lang="de-DE" sz="2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DA0571-2208-446D-B5A3-3B6B77EF8865}" type="sibTrans" cxnId="{F466A8F0-000A-47D8-99DF-958277805166}">
      <dgm:prSet custT="1"/>
      <dgm:spPr/>
      <dgm:t>
        <a:bodyPr/>
        <a:lstStyle/>
        <a:p>
          <a:endParaRPr lang="de-DE" sz="2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6ECD66-9FFA-4B5C-8ACD-AEFEA23BB04E}">
      <dgm:prSet phldrT="[Text]" custT="1"/>
      <dgm:spPr/>
      <dgm:t>
        <a:bodyPr/>
        <a:lstStyle/>
        <a:p>
          <a:r>
            <a:rPr lang="de-DE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IMPLEMENTATION</a:t>
          </a:r>
        </a:p>
      </dgm:t>
    </dgm:pt>
    <dgm:pt modelId="{770275BD-492C-4CA6-9B8D-C2E2099CF2CE}" type="parTrans" cxnId="{E493ECED-5E1C-49F4-B387-4FC54A9AA239}">
      <dgm:prSet/>
      <dgm:spPr/>
      <dgm:t>
        <a:bodyPr/>
        <a:lstStyle/>
        <a:p>
          <a:endParaRPr lang="de-DE" sz="2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D1CF47-4FAF-4D83-AE67-B55B046C0023}" type="sibTrans" cxnId="{E493ECED-5E1C-49F4-B387-4FC54A9AA239}">
      <dgm:prSet custT="1"/>
      <dgm:spPr/>
      <dgm:t>
        <a:bodyPr/>
        <a:lstStyle/>
        <a:p>
          <a:endParaRPr lang="de-DE" sz="2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472774-F57F-431B-B34E-B156202396E5}">
      <dgm:prSet phldrT="[Text]" custT="1"/>
      <dgm:spPr/>
      <dgm:t>
        <a:bodyPr/>
        <a:lstStyle/>
        <a:p>
          <a:r>
            <a:rPr lang="de-DE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ACCEPTANCE BA</a:t>
          </a:r>
        </a:p>
      </dgm:t>
    </dgm:pt>
    <dgm:pt modelId="{2DA43A13-6BDB-45FF-92DA-70A92FC2BF67}" type="parTrans" cxnId="{0CAAA76A-414A-4DA0-88B2-0150EF66AF4E}">
      <dgm:prSet/>
      <dgm:spPr/>
      <dgm:t>
        <a:bodyPr/>
        <a:lstStyle/>
        <a:p>
          <a:endParaRPr lang="de-DE" sz="2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1FAEDD-C2E2-4B8F-8094-7FBE6A6F7BF8}" type="sibTrans" cxnId="{0CAAA76A-414A-4DA0-88B2-0150EF66AF4E}">
      <dgm:prSet custT="1"/>
      <dgm:spPr/>
      <dgm:t>
        <a:bodyPr/>
        <a:lstStyle/>
        <a:p>
          <a:endParaRPr lang="de-DE" sz="2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89623B-E43D-4F34-A23B-87D37972F3C4}">
      <dgm:prSet phldrT="[Text]" custT="1"/>
      <dgm:spPr/>
      <dgm:t>
        <a:bodyPr/>
        <a:lstStyle/>
        <a:p>
          <a:r>
            <a:rPr lang="de-DE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REVIEW</a:t>
          </a:r>
        </a:p>
      </dgm:t>
    </dgm:pt>
    <dgm:pt modelId="{FE8BCD13-3C91-4398-9B70-62F87A7B4364}" type="parTrans" cxnId="{99535E4C-890A-40DF-A4BA-652295D74727}">
      <dgm:prSet/>
      <dgm:spPr/>
      <dgm:t>
        <a:bodyPr/>
        <a:lstStyle/>
        <a:p>
          <a:endParaRPr lang="de-DE" sz="2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F37720-1CDE-473E-8D24-1E9FD6018D91}" type="sibTrans" cxnId="{99535E4C-890A-40DF-A4BA-652295D74727}">
      <dgm:prSet/>
      <dgm:spPr/>
      <dgm:t>
        <a:bodyPr/>
        <a:lstStyle/>
        <a:p>
          <a:endParaRPr lang="de-DE" sz="2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58916C-FBE1-4E59-8C78-41A71BAB3F83}" type="pres">
      <dgm:prSet presAssocID="{F7862965-EA9B-48ED-AFBB-47B6ACA54C0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71D091F-E08F-4E2E-9F22-5C0A58756EB9}" type="pres">
      <dgm:prSet presAssocID="{F7862965-EA9B-48ED-AFBB-47B6ACA54C00}" presName="dummyMaxCanvas" presStyleCnt="0">
        <dgm:presLayoutVars/>
      </dgm:prSet>
      <dgm:spPr/>
    </dgm:pt>
    <dgm:pt modelId="{4FB31291-D1A0-4EEB-8592-1303B35ECB31}" type="pres">
      <dgm:prSet presAssocID="{F7862965-EA9B-48ED-AFBB-47B6ACA54C00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EA913F9-9993-4807-A751-3FD14406EE3D}" type="pres">
      <dgm:prSet presAssocID="{F7862965-EA9B-48ED-AFBB-47B6ACA54C00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D04156B-7B62-46DC-B075-7382F701D47C}" type="pres">
      <dgm:prSet presAssocID="{F7862965-EA9B-48ED-AFBB-47B6ACA54C00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16D01A-83B6-48DB-A5EB-EAEF3EB876B4}" type="pres">
      <dgm:prSet presAssocID="{F7862965-EA9B-48ED-AFBB-47B6ACA54C00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9EEE315-3F0B-4152-BEE6-BA8E7F4FCF66}" type="pres">
      <dgm:prSet presAssocID="{F7862965-EA9B-48ED-AFBB-47B6ACA54C00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B07DC7C-2F57-41B3-82AB-81E615DEF638}" type="pres">
      <dgm:prSet presAssocID="{F7862965-EA9B-48ED-AFBB-47B6ACA54C00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B7790EF-C170-4FA4-A6A6-CBDC7B29709D}" type="pres">
      <dgm:prSet presAssocID="{F7862965-EA9B-48ED-AFBB-47B6ACA54C00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56CC8D0-AA03-4D74-B487-26D25F73200F}" type="pres">
      <dgm:prSet presAssocID="{F7862965-EA9B-48ED-AFBB-47B6ACA54C00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F5E8912-5BFB-4AC4-8CD1-8E29DAE885AB}" type="pres">
      <dgm:prSet presAssocID="{F7862965-EA9B-48ED-AFBB-47B6ACA54C00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70ECD29-88A6-48FF-9781-7988CC56FF4E}" type="pres">
      <dgm:prSet presAssocID="{F7862965-EA9B-48ED-AFBB-47B6ACA54C00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E7459EB-47C7-42F8-9077-5F98A73C9546}" type="pres">
      <dgm:prSet presAssocID="{F7862965-EA9B-48ED-AFBB-47B6ACA54C00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DE4632B-1E86-4DA9-8A71-77C5BAB70E96}" type="pres">
      <dgm:prSet presAssocID="{F7862965-EA9B-48ED-AFBB-47B6ACA54C00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C0561A6-F169-439F-85D8-17E9223DCC9A}" type="pres">
      <dgm:prSet presAssocID="{F7862965-EA9B-48ED-AFBB-47B6ACA54C00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30DFE2F-CE9C-4CAC-81FE-6A5E2B56A4B2}" type="pres">
      <dgm:prSet presAssocID="{F7862965-EA9B-48ED-AFBB-47B6ACA54C00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3713564-E576-4343-96A3-F9C4625567B8}" type="presOf" srcId="{9689623B-E43D-4F34-A23B-87D37972F3C4}" destId="{930DFE2F-CE9C-4CAC-81FE-6A5E2B56A4B2}" srcOrd="1" destOrd="0" presId="urn:microsoft.com/office/officeart/2005/8/layout/vProcess5"/>
    <dgm:cxn modelId="{0BC9FF39-B79F-43BF-8BBD-041DEA339CF1}" type="presOf" srcId="{E61FAEDD-C2E2-4B8F-8094-7FBE6A6F7BF8}" destId="{0F5E8912-5BFB-4AC4-8CD1-8E29DAE885AB}" srcOrd="0" destOrd="0" presId="urn:microsoft.com/office/officeart/2005/8/layout/vProcess5"/>
    <dgm:cxn modelId="{97163EAF-CC89-432F-B708-AC0D052EC728}" type="presOf" srcId="{C0A7E3A9-B283-4719-BDD1-1200EAE73E09}" destId="{EB07DC7C-2F57-41B3-82AB-81E615DEF638}" srcOrd="0" destOrd="0" presId="urn:microsoft.com/office/officeart/2005/8/layout/vProcess5"/>
    <dgm:cxn modelId="{E84A9AF0-2C4B-493D-82BA-FB2F8E2F8F89}" type="presOf" srcId="{9689623B-E43D-4F34-A23B-87D37972F3C4}" destId="{A9EEE315-3F0B-4152-BEE6-BA8E7F4FCF66}" srcOrd="0" destOrd="0" presId="urn:microsoft.com/office/officeart/2005/8/layout/vProcess5"/>
    <dgm:cxn modelId="{9028902A-E79F-4B53-83D1-C145FD7D91FE}" srcId="{F7862965-EA9B-48ED-AFBB-47B6ACA54C00}" destId="{F3BA6134-469F-4701-A7A7-1AD11734ED68}" srcOrd="0" destOrd="0" parTransId="{8746F077-D9B4-4E4F-B261-5BF8B4C7E45D}" sibTransId="{C0A7E3A9-B283-4719-BDD1-1200EAE73E09}"/>
    <dgm:cxn modelId="{2CF90EFF-FF13-4D67-81A1-0DC3335AC24E}" type="presOf" srcId="{A1472774-F57F-431B-B34E-B156202396E5}" destId="{2C0561A6-F169-439F-85D8-17E9223DCC9A}" srcOrd="1" destOrd="0" presId="urn:microsoft.com/office/officeart/2005/8/layout/vProcess5"/>
    <dgm:cxn modelId="{0D42E9E8-9D97-4131-B6DB-6B20C16834D7}" type="presOf" srcId="{E6DA0571-2208-446D-B5A3-3B6B77EF8865}" destId="{2B7790EF-C170-4FA4-A6A6-CBDC7B29709D}" srcOrd="0" destOrd="0" presId="urn:microsoft.com/office/officeart/2005/8/layout/vProcess5"/>
    <dgm:cxn modelId="{0CAAA76A-414A-4DA0-88B2-0150EF66AF4E}" srcId="{F7862965-EA9B-48ED-AFBB-47B6ACA54C00}" destId="{A1472774-F57F-431B-B34E-B156202396E5}" srcOrd="3" destOrd="0" parTransId="{2DA43A13-6BDB-45FF-92DA-70A92FC2BF67}" sibTransId="{E61FAEDD-C2E2-4B8F-8094-7FBE6A6F7BF8}"/>
    <dgm:cxn modelId="{15A9E07E-37CC-47E0-82FE-7A580D51FC0E}" type="presOf" srcId="{53D1CF47-4FAF-4D83-AE67-B55B046C0023}" destId="{956CC8D0-AA03-4D74-B487-26D25F73200F}" srcOrd="0" destOrd="0" presId="urn:microsoft.com/office/officeart/2005/8/layout/vProcess5"/>
    <dgm:cxn modelId="{A33DE824-65CC-473A-A3FA-A0910CE03CC7}" type="presOf" srcId="{F7862965-EA9B-48ED-AFBB-47B6ACA54C00}" destId="{6E58916C-FBE1-4E59-8C78-41A71BAB3F83}" srcOrd="0" destOrd="0" presId="urn:microsoft.com/office/officeart/2005/8/layout/vProcess5"/>
    <dgm:cxn modelId="{92C7B0BA-59B7-45D0-9654-BE3CE684B2E4}" type="presOf" srcId="{D3468AD0-6BF2-49CB-B868-BB9C0CB37878}" destId="{8E7459EB-47C7-42F8-9077-5F98A73C9546}" srcOrd="1" destOrd="0" presId="urn:microsoft.com/office/officeart/2005/8/layout/vProcess5"/>
    <dgm:cxn modelId="{83F6241D-FE25-4124-852C-9346D704F492}" type="presOf" srcId="{D3468AD0-6BF2-49CB-B868-BB9C0CB37878}" destId="{DEA913F9-9993-4807-A751-3FD14406EE3D}" srcOrd="0" destOrd="0" presId="urn:microsoft.com/office/officeart/2005/8/layout/vProcess5"/>
    <dgm:cxn modelId="{99535E4C-890A-40DF-A4BA-652295D74727}" srcId="{F7862965-EA9B-48ED-AFBB-47B6ACA54C00}" destId="{9689623B-E43D-4F34-A23B-87D37972F3C4}" srcOrd="4" destOrd="0" parTransId="{FE8BCD13-3C91-4398-9B70-62F87A7B4364}" sibTransId="{7AF37720-1CDE-473E-8D24-1E9FD6018D91}"/>
    <dgm:cxn modelId="{B2339D0F-CCC5-4927-B62F-CE9A7022F649}" type="presOf" srcId="{FF6ECD66-9FFA-4B5C-8ACD-AEFEA23BB04E}" destId="{AD04156B-7B62-46DC-B075-7382F701D47C}" srcOrd="0" destOrd="0" presId="urn:microsoft.com/office/officeart/2005/8/layout/vProcess5"/>
    <dgm:cxn modelId="{0B490E9C-F39A-454C-AA87-6276F88FCAC7}" type="presOf" srcId="{FF6ECD66-9FFA-4B5C-8ACD-AEFEA23BB04E}" destId="{4DE4632B-1E86-4DA9-8A71-77C5BAB70E96}" srcOrd="1" destOrd="0" presId="urn:microsoft.com/office/officeart/2005/8/layout/vProcess5"/>
    <dgm:cxn modelId="{FF9120DF-E5B4-4005-A824-E335A16B0095}" type="presOf" srcId="{F3BA6134-469F-4701-A7A7-1AD11734ED68}" destId="{270ECD29-88A6-48FF-9781-7988CC56FF4E}" srcOrd="1" destOrd="0" presId="urn:microsoft.com/office/officeart/2005/8/layout/vProcess5"/>
    <dgm:cxn modelId="{A3033A16-744C-4669-A9E6-D673EB9998E4}" type="presOf" srcId="{F3BA6134-469F-4701-A7A7-1AD11734ED68}" destId="{4FB31291-D1A0-4EEB-8592-1303B35ECB31}" srcOrd="0" destOrd="0" presId="urn:microsoft.com/office/officeart/2005/8/layout/vProcess5"/>
    <dgm:cxn modelId="{E493ECED-5E1C-49F4-B387-4FC54A9AA239}" srcId="{F7862965-EA9B-48ED-AFBB-47B6ACA54C00}" destId="{FF6ECD66-9FFA-4B5C-8ACD-AEFEA23BB04E}" srcOrd="2" destOrd="0" parTransId="{770275BD-492C-4CA6-9B8D-C2E2099CF2CE}" sibTransId="{53D1CF47-4FAF-4D83-AE67-B55B046C0023}"/>
    <dgm:cxn modelId="{F466A8F0-000A-47D8-99DF-958277805166}" srcId="{F7862965-EA9B-48ED-AFBB-47B6ACA54C00}" destId="{D3468AD0-6BF2-49CB-B868-BB9C0CB37878}" srcOrd="1" destOrd="0" parTransId="{A165D327-FB49-422D-954F-7D8258BC9C1A}" sibTransId="{E6DA0571-2208-446D-B5A3-3B6B77EF8865}"/>
    <dgm:cxn modelId="{273D9CCC-F0AA-4DC3-97E3-A381CB50B1D3}" type="presOf" srcId="{A1472774-F57F-431B-B34E-B156202396E5}" destId="{EF16D01A-83B6-48DB-A5EB-EAEF3EB876B4}" srcOrd="0" destOrd="0" presId="urn:microsoft.com/office/officeart/2005/8/layout/vProcess5"/>
    <dgm:cxn modelId="{B8AB7481-567B-4731-A993-53C955C23E32}" type="presParOf" srcId="{6E58916C-FBE1-4E59-8C78-41A71BAB3F83}" destId="{171D091F-E08F-4E2E-9F22-5C0A58756EB9}" srcOrd="0" destOrd="0" presId="urn:microsoft.com/office/officeart/2005/8/layout/vProcess5"/>
    <dgm:cxn modelId="{6063CCF7-F747-4EF0-AD9A-7D2A729DEB71}" type="presParOf" srcId="{6E58916C-FBE1-4E59-8C78-41A71BAB3F83}" destId="{4FB31291-D1A0-4EEB-8592-1303B35ECB31}" srcOrd="1" destOrd="0" presId="urn:microsoft.com/office/officeart/2005/8/layout/vProcess5"/>
    <dgm:cxn modelId="{3E9F85D3-354A-4EC8-AF24-376D1B3D120A}" type="presParOf" srcId="{6E58916C-FBE1-4E59-8C78-41A71BAB3F83}" destId="{DEA913F9-9993-4807-A751-3FD14406EE3D}" srcOrd="2" destOrd="0" presId="urn:microsoft.com/office/officeart/2005/8/layout/vProcess5"/>
    <dgm:cxn modelId="{EE5764A6-5529-46AD-916A-AF72375649B3}" type="presParOf" srcId="{6E58916C-FBE1-4E59-8C78-41A71BAB3F83}" destId="{AD04156B-7B62-46DC-B075-7382F701D47C}" srcOrd="3" destOrd="0" presId="urn:microsoft.com/office/officeart/2005/8/layout/vProcess5"/>
    <dgm:cxn modelId="{207E9513-83D0-4F07-BCED-407A850BAF56}" type="presParOf" srcId="{6E58916C-FBE1-4E59-8C78-41A71BAB3F83}" destId="{EF16D01A-83B6-48DB-A5EB-EAEF3EB876B4}" srcOrd="4" destOrd="0" presId="urn:microsoft.com/office/officeart/2005/8/layout/vProcess5"/>
    <dgm:cxn modelId="{5647AE45-5A37-4CA0-A59F-F7DBD5FD7B25}" type="presParOf" srcId="{6E58916C-FBE1-4E59-8C78-41A71BAB3F83}" destId="{A9EEE315-3F0B-4152-BEE6-BA8E7F4FCF66}" srcOrd="5" destOrd="0" presId="urn:microsoft.com/office/officeart/2005/8/layout/vProcess5"/>
    <dgm:cxn modelId="{05BF798A-357D-43B6-88C3-F1A807920817}" type="presParOf" srcId="{6E58916C-FBE1-4E59-8C78-41A71BAB3F83}" destId="{EB07DC7C-2F57-41B3-82AB-81E615DEF638}" srcOrd="6" destOrd="0" presId="urn:microsoft.com/office/officeart/2005/8/layout/vProcess5"/>
    <dgm:cxn modelId="{B664ACA8-C055-45ED-9082-B5AA840F4D35}" type="presParOf" srcId="{6E58916C-FBE1-4E59-8C78-41A71BAB3F83}" destId="{2B7790EF-C170-4FA4-A6A6-CBDC7B29709D}" srcOrd="7" destOrd="0" presId="urn:microsoft.com/office/officeart/2005/8/layout/vProcess5"/>
    <dgm:cxn modelId="{716F8038-009D-4CF5-83A0-8E2D7E32CD10}" type="presParOf" srcId="{6E58916C-FBE1-4E59-8C78-41A71BAB3F83}" destId="{956CC8D0-AA03-4D74-B487-26D25F73200F}" srcOrd="8" destOrd="0" presId="urn:microsoft.com/office/officeart/2005/8/layout/vProcess5"/>
    <dgm:cxn modelId="{6B5AC900-AFE7-4A4A-B474-268ED5A81752}" type="presParOf" srcId="{6E58916C-FBE1-4E59-8C78-41A71BAB3F83}" destId="{0F5E8912-5BFB-4AC4-8CD1-8E29DAE885AB}" srcOrd="9" destOrd="0" presId="urn:microsoft.com/office/officeart/2005/8/layout/vProcess5"/>
    <dgm:cxn modelId="{A0E82CC5-8ED6-4A7F-89C2-2DB604706657}" type="presParOf" srcId="{6E58916C-FBE1-4E59-8C78-41A71BAB3F83}" destId="{270ECD29-88A6-48FF-9781-7988CC56FF4E}" srcOrd="10" destOrd="0" presId="urn:microsoft.com/office/officeart/2005/8/layout/vProcess5"/>
    <dgm:cxn modelId="{1CDAF1C7-A073-4BE0-A1F5-801CC7F5B24C}" type="presParOf" srcId="{6E58916C-FBE1-4E59-8C78-41A71BAB3F83}" destId="{8E7459EB-47C7-42F8-9077-5F98A73C9546}" srcOrd="11" destOrd="0" presId="urn:microsoft.com/office/officeart/2005/8/layout/vProcess5"/>
    <dgm:cxn modelId="{8D2DB6EB-97C8-4ABC-BA77-72A53D011E92}" type="presParOf" srcId="{6E58916C-FBE1-4E59-8C78-41A71BAB3F83}" destId="{4DE4632B-1E86-4DA9-8A71-77C5BAB70E96}" srcOrd="12" destOrd="0" presId="urn:microsoft.com/office/officeart/2005/8/layout/vProcess5"/>
    <dgm:cxn modelId="{5FEFAB74-726D-4CDF-AAD0-9A98781EECD5}" type="presParOf" srcId="{6E58916C-FBE1-4E59-8C78-41A71BAB3F83}" destId="{2C0561A6-F169-439F-85D8-17E9223DCC9A}" srcOrd="13" destOrd="0" presId="urn:microsoft.com/office/officeart/2005/8/layout/vProcess5"/>
    <dgm:cxn modelId="{8658BC00-FA17-4B59-A189-450C1E8047CB}" type="presParOf" srcId="{6E58916C-FBE1-4E59-8C78-41A71BAB3F83}" destId="{930DFE2F-CE9C-4CAC-81FE-6A5E2B56A4B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786C1-ECB0-4995-BDF2-3A200D99AD29}">
      <dsp:nvSpPr>
        <dsp:cNvPr id="0" name=""/>
        <dsp:cNvSpPr/>
      </dsp:nvSpPr>
      <dsp:spPr>
        <a:xfrm>
          <a:off x="4681420" y="1440511"/>
          <a:ext cx="2735600" cy="273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Team stellt umgesetzte Ergebnisse im Review vor</a:t>
          </a:r>
          <a:endParaRPr lang="de-DE" sz="33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81420" y="1440511"/>
        <a:ext cx="2735600" cy="2735600"/>
      </dsp:txXfrm>
    </dsp:sp>
    <dsp:sp modelId="{4BDA7A79-36FD-485C-ACBC-6F819C7A66F9}">
      <dsp:nvSpPr>
        <dsp:cNvPr id="0" name=""/>
        <dsp:cNvSpPr/>
      </dsp:nvSpPr>
      <dsp:spPr>
        <a:xfrm>
          <a:off x="1005731" y="-2380"/>
          <a:ext cx="5621385" cy="5621385"/>
        </a:xfrm>
        <a:prstGeom prst="circularArrow">
          <a:avLst>
            <a:gd name="adj1" fmla="val 9490"/>
            <a:gd name="adj2" fmla="val 685568"/>
            <a:gd name="adj3" fmla="val 7847789"/>
            <a:gd name="adj4" fmla="val 2266643"/>
            <a:gd name="adj5" fmla="val 1107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75688-FC20-43F5-90D3-EF95C9BE3C63}">
      <dsp:nvSpPr>
        <dsp:cNvPr id="0" name=""/>
        <dsp:cNvSpPr/>
      </dsp:nvSpPr>
      <dsp:spPr>
        <a:xfrm>
          <a:off x="215826" y="1440511"/>
          <a:ext cx="2735600" cy="273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300" b="1" kern="12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 gibt Anforderungen ans Team</a:t>
          </a:r>
          <a:endParaRPr lang="de-DE" sz="33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826" y="1440511"/>
        <a:ext cx="2735600" cy="2735600"/>
      </dsp:txXfrm>
    </dsp:sp>
    <dsp:sp modelId="{88F4414F-567B-4C26-81FE-84D68A3BB6BE}">
      <dsp:nvSpPr>
        <dsp:cNvPr id="0" name=""/>
        <dsp:cNvSpPr/>
      </dsp:nvSpPr>
      <dsp:spPr>
        <a:xfrm>
          <a:off x="1005731" y="-2380"/>
          <a:ext cx="5621385" cy="5621385"/>
        </a:xfrm>
        <a:prstGeom prst="circularArrow">
          <a:avLst>
            <a:gd name="adj1" fmla="val 9490"/>
            <a:gd name="adj2" fmla="val 685568"/>
            <a:gd name="adj3" fmla="val 18647789"/>
            <a:gd name="adj4" fmla="val 13066643"/>
            <a:gd name="adj5" fmla="val 1107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31291-D1A0-4EEB-8592-1303B35ECB31}">
      <dsp:nvSpPr>
        <dsp:cNvPr id="0" name=""/>
        <dsp:cNvSpPr/>
      </dsp:nvSpPr>
      <dsp:spPr>
        <a:xfrm>
          <a:off x="0" y="0"/>
          <a:ext cx="3770338" cy="985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 &amp; BA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(Story </a:t>
          </a:r>
          <a:r>
            <a:rPr lang="de-DE" sz="25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writing</a:t>
          </a:r>
          <a:r>
            <a:rPr lang="de-DE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de-DE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852" y="28852"/>
        <a:ext cx="2592118" cy="927365"/>
      </dsp:txXfrm>
    </dsp:sp>
    <dsp:sp modelId="{DEA913F9-9993-4807-A751-3FD14406EE3D}">
      <dsp:nvSpPr>
        <dsp:cNvPr id="0" name=""/>
        <dsp:cNvSpPr/>
      </dsp:nvSpPr>
      <dsp:spPr>
        <a:xfrm>
          <a:off x="281551" y="1121884"/>
          <a:ext cx="3770338" cy="985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DOR</a:t>
          </a:r>
          <a:endParaRPr lang="de-DE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403" y="1150736"/>
        <a:ext cx="2790788" cy="927365"/>
      </dsp:txXfrm>
    </dsp:sp>
    <dsp:sp modelId="{AD04156B-7B62-46DC-B075-7382F701D47C}">
      <dsp:nvSpPr>
        <dsp:cNvPr id="0" name=""/>
        <dsp:cNvSpPr/>
      </dsp:nvSpPr>
      <dsp:spPr>
        <a:xfrm>
          <a:off x="563102" y="2243769"/>
          <a:ext cx="3770338" cy="985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IMPLEMENTATION</a:t>
          </a:r>
        </a:p>
      </dsp:txBody>
      <dsp:txXfrm>
        <a:off x="591954" y="2272621"/>
        <a:ext cx="2790788" cy="927365"/>
      </dsp:txXfrm>
    </dsp:sp>
    <dsp:sp modelId="{EF16D01A-83B6-48DB-A5EB-EAEF3EB876B4}">
      <dsp:nvSpPr>
        <dsp:cNvPr id="0" name=""/>
        <dsp:cNvSpPr/>
      </dsp:nvSpPr>
      <dsp:spPr>
        <a:xfrm>
          <a:off x="844653" y="3365653"/>
          <a:ext cx="3770338" cy="985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ACCEPTANCE BA</a:t>
          </a:r>
        </a:p>
      </dsp:txBody>
      <dsp:txXfrm>
        <a:off x="873505" y="3394505"/>
        <a:ext cx="2790788" cy="927365"/>
      </dsp:txXfrm>
    </dsp:sp>
    <dsp:sp modelId="{A9EEE315-3F0B-4152-BEE6-BA8E7F4FCF66}">
      <dsp:nvSpPr>
        <dsp:cNvPr id="0" name=""/>
        <dsp:cNvSpPr/>
      </dsp:nvSpPr>
      <dsp:spPr>
        <a:xfrm>
          <a:off x="1126205" y="4487538"/>
          <a:ext cx="3770338" cy="985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REVIEW</a:t>
          </a:r>
        </a:p>
      </dsp:txBody>
      <dsp:txXfrm>
        <a:off x="1155057" y="4516390"/>
        <a:ext cx="2790788" cy="927365"/>
      </dsp:txXfrm>
    </dsp:sp>
    <dsp:sp modelId="{EB07DC7C-2F57-41B3-82AB-81E615DEF638}">
      <dsp:nvSpPr>
        <dsp:cNvPr id="0" name=""/>
        <dsp:cNvSpPr/>
      </dsp:nvSpPr>
      <dsp:spPr>
        <a:xfrm>
          <a:off x="3130043" y="719647"/>
          <a:ext cx="640295" cy="6402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74109" y="719647"/>
        <a:ext cx="352163" cy="481822"/>
      </dsp:txXfrm>
    </dsp:sp>
    <dsp:sp modelId="{2B7790EF-C170-4FA4-A6A6-CBDC7B29709D}">
      <dsp:nvSpPr>
        <dsp:cNvPr id="0" name=""/>
        <dsp:cNvSpPr/>
      </dsp:nvSpPr>
      <dsp:spPr>
        <a:xfrm>
          <a:off x="3411595" y="1841532"/>
          <a:ext cx="640295" cy="6402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55661" y="1841532"/>
        <a:ext cx="352163" cy="481822"/>
      </dsp:txXfrm>
    </dsp:sp>
    <dsp:sp modelId="{956CC8D0-AA03-4D74-B487-26D25F73200F}">
      <dsp:nvSpPr>
        <dsp:cNvPr id="0" name=""/>
        <dsp:cNvSpPr/>
      </dsp:nvSpPr>
      <dsp:spPr>
        <a:xfrm>
          <a:off x="3693146" y="2946999"/>
          <a:ext cx="640295" cy="6402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37212" y="2946999"/>
        <a:ext cx="352163" cy="481822"/>
      </dsp:txXfrm>
    </dsp:sp>
    <dsp:sp modelId="{0F5E8912-5BFB-4AC4-8CD1-8E29DAE885AB}">
      <dsp:nvSpPr>
        <dsp:cNvPr id="0" name=""/>
        <dsp:cNvSpPr/>
      </dsp:nvSpPr>
      <dsp:spPr>
        <a:xfrm>
          <a:off x="3974697" y="4079829"/>
          <a:ext cx="640295" cy="6402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18763" y="4079829"/>
        <a:ext cx="352163" cy="481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BE220-73D4-4F37-B584-2B78D8972059}" type="datetimeFigureOut">
              <a:rPr lang="de-DE" smtClean="0"/>
              <a:pPr/>
              <a:t>06.10.2017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E6ADE-4BD8-4B6F-B130-962EBC78D22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67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358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7040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de-DE" baseline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66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547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481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56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637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0683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568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50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50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50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de-DE" dirty="0" smtClean="0"/>
              <a:t>okay</a:t>
            </a:r>
            <a:r>
              <a:rPr lang="de-DE" baseline="0" dirty="0" smtClean="0"/>
              <a:t> Story und Scenarios (Testfälle) haben wir, was dann?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Implementierung „</a:t>
            </a:r>
            <a:r>
              <a:rPr lang="de-DE" baseline="0" dirty="0" err="1" smtClean="0"/>
              <a:t>Glue</a:t>
            </a:r>
            <a:r>
              <a:rPr lang="de-DE" baseline="0" dirty="0" smtClean="0"/>
              <a:t> Code“</a:t>
            </a:r>
          </a:p>
          <a:p>
            <a:pPr>
              <a:buFont typeface="Arial" charset="0"/>
              <a:buNone/>
            </a:pPr>
            <a:endParaRPr lang="de-DE" baseline="0" dirty="0" smtClean="0"/>
          </a:p>
          <a:p>
            <a:pPr>
              <a:buFont typeface="Arial" charset="0"/>
              <a:buNone/>
            </a:pPr>
            <a:r>
              <a:rPr lang="de-DE" baseline="0" dirty="0" err="1" smtClean="0"/>
              <a:t>Serenity</a:t>
            </a:r>
            <a:r>
              <a:rPr lang="de-DE" baseline="0" dirty="0" smtClean="0"/>
              <a:t> BDD mit </a:t>
            </a:r>
            <a:r>
              <a:rPr lang="de-DE" baseline="0" dirty="0" err="1" smtClean="0"/>
              <a:t>JBehave</a:t>
            </a:r>
            <a:endParaRPr lang="de-DE" baseline="0" dirty="0" smtClean="0"/>
          </a:p>
          <a:p>
            <a:pPr>
              <a:buFont typeface="Arial" charset="0"/>
              <a:buChar char="•"/>
            </a:pPr>
            <a:r>
              <a:rPr lang="de-DE" baseline="0" dirty="0" smtClean="0"/>
              <a:t> neben Integration anderer BDD Frameworks vor allem mit portspezifischen Testframeworks wie </a:t>
            </a:r>
            <a:r>
              <a:rPr lang="de-DE" baseline="0" dirty="0" err="1" smtClean="0"/>
              <a:t>Selenium</a:t>
            </a:r>
            <a:r>
              <a:rPr lang="de-DE" baseline="0" dirty="0" smtClean="0"/>
              <a:t> oder </a:t>
            </a:r>
            <a:r>
              <a:rPr lang="de-DE" baseline="0" dirty="0" err="1" smtClean="0"/>
              <a:t>RestAssured</a:t>
            </a:r>
            <a:r>
              <a:rPr lang="de-DE" baseline="0" dirty="0" smtClean="0"/>
              <a:t> 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Strukturierungshilfe mit </a:t>
            </a:r>
            <a:r>
              <a:rPr lang="de-DE" baseline="0" dirty="0" err="1" smtClean="0"/>
              <a:t>Steps</a:t>
            </a:r>
            <a:endParaRPr lang="de-DE" baseline="0" dirty="0" smtClean="0"/>
          </a:p>
          <a:p>
            <a:pPr>
              <a:buFont typeface="Arial" charset="0"/>
              <a:buChar char="•"/>
            </a:pPr>
            <a:r>
              <a:rPr lang="de-DE" baseline="0" dirty="0" smtClean="0"/>
              <a:t> integriertes Reporting 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„Spring“ der Testframeworks 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funktioniert bisher sehr gut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Verweis: Historie an Testframeworks</a:t>
            </a:r>
          </a:p>
          <a:p>
            <a:pPr>
              <a:buFont typeface="Arial" charset="0"/>
              <a:buChar char="•"/>
            </a:pPr>
            <a:endParaRPr lang="de-DE" baseline="0" dirty="0" smtClean="0"/>
          </a:p>
          <a:p>
            <a:pPr>
              <a:buFont typeface="Arial" charset="0"/>
              <a:buNone/>
            </a:pPr>
            <a:r>
              <a:rPr lang="de-DE" baseline="0" dirty="0" smtClean="0"/>
              <a:t>Fixen des fehlschlagender Akzeptanztests (langer </a:t>
            </a:r>
            <a:r>
              <a:rPr lang="de-DE" baseline="0" dirty="0" err="1" smtClean="0"/>
              <a:t>loop</a:t>
            </a:r>
            <a:r>
              <a:rPr lang="de-DE" baseline="0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Beginn TDD Cycle mit erstem Unit Test: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früher unterschiedlichstes Herangehen: </a:t>
            </a:r>
          </a:p>
          <a:p>
            <a:pPr lvl="1">
              <a:buFont typeface="Arial" charset="0"/>
              <a:buChar char="•"/>
            </a:pPr>
            <a:r>
              <a:rPr lang="de-DE" baseline="0" dirty="0" smtClean="0"/>
              <a:t> </a:t>
            </a:r>
            <a:r>
              <a:rPr lang="de-DE" baseline="0" dirty="0" err="1" smtClean="0"/>
              <a:t>Sturkturkommentare</a:t>
            </a:r>
            <a:r>
              <a:rPr lang="de-DE" baseline="0" dirty="0" smtClean="0"/>
              <a:t> //</a:t>
            </a:r>
            <a:r>
              <a:rPr lang="de-DE" baseline="0" dirty="0" err="1" smtClean="0"/>
              <a:t>Given</a:t>
            </a:r>
            <a:r>
              <a:rPr lang="de-DE" baseline="0" dirty="0" smtClean="0"/>
              <a:t>-//</a:t>
            </a:r>
            <a:r>
              <a:rPr lang="de-DE" baseline="0" dirty="0" err="1" smtClean="0"/>
              <a:t>When</a:t>
            </a:r>
            <a:r>
              <a:rPr lang="de-DE" baseline="0" dirty="0" smtClean="0"/>
              <a:t>-//</a:t>
            </a:r>
            <a:r>
              <a:rPr lang="de-DE" baseline="0" dirty="0" err="1" smtClean="0"/>
              <a:t>Then</a:t>
            </a:r>
            <a:endParaRPr lang="de-DE" baseline="0" dirty="0" smtClean="0"/>
          </a:p>
          <a:p>
            <a:pPr lvl="1">
              <a:buFont typeface="Arial" charset="0"/>
              <a:buChar char="•"/>
            </a:pPr>
            <a:r>
              <a:rPr lang="de-DE" baseline="0" dirty="0" smtClean="0"/>
              <a:t> dann </a:t>
            </a:r>
            <a:r>
              <a:rPr lang="de-DE" baseline="0" dirty="0" err="1" smtClean="0"/>
              <a:t>Builder</a:t>
            </a:r>
            <a:r>
              <a:rPr lang="de-DE" baseline="0" dirty="0" smtClean="0"/>
              <a:t>, Mocks etc.</a:t>
            </a:r>
          </a:p>
          <a:p>
            <a:pPr lvl="1">
              <a:buFont typeface="Arial" charset="0"/>
              <a:buChar char="•"/>
            </a:pPr>
            <a:r>
              <a:rPr lang="de-DE" baseline="0" dirty="0" smtClean="0"/>
              <a:t> am Ende auch eine Assertion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„ich hab den Code doch schon im Kopf“ 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Problem: kein Cycle, kein Flow, wie schützt man sich nicht </a:t>
            </a:r>
            <a:r>
              <a:rPr lang="de-DE" baseline="0" dirty="0" err="1" smtClean="0"/>
              <a:t>zuviel</a:t>
            </a:r>
            <a:r>
              <a:rPr lang="de-DE" baseline="0" dirty="0" smtClean="0"/>
              <a:t> zu machen?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Lösung: zu allererst die Assertion schreiben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erfordert ein Umdenken bei einigen und fühlt sich sperrig an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aber dafür macht man nicht „zu viel“ auf einmal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kontinuierliches </a:t>
            </a:r>
            <a:r>
              <a:rPr lang="de-DE" baseline="0" dirty="0" err="1" smtClean="0"/>
              <a:t>Refactoring</a:t>
            </a:r>
            <a:r>
              <a:rPr lang="de-DE" baseline="0" dirty="0" smtClean="0"/>
              <a:t> notwendig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</a:t>
            </a:r>
            <a:r>
              <a:rPr lang="de-DE" baseline="0" dirty="0" err="1" smtClean="0"/>
              <a:t>erstmal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code</a:t>
            </a:r>
            <a:r>
              <a:rPr lang="de-DE" baseline="0" dirty="0" smtClean="0"/>
              <a:t> schreiben um den Test zu fixen obwohl man </a:t>
            </a:r>
            <a:r>
              <a:rPr lang="de-DE" baseline="0" dirty="0" err="1" smtClean="0"/>
              <a:t>weiss</a:t>
            </a:r>
            <a:r>
              <a:rPr lang="de-DE" baseline="0" dirty="0" smtClean="0"/>
              <a:t> das man ihn gleich </a:t>
            </a:r>
            <a:r>
              <a:rPr lang="de-DE" baseline="0" dirty="0" err="1" smtClean="0"/>
              <a:t>refaktorisiert</a:t>
            </a:r>
            <a:r>
              <a:rPr lang="de-DE" baseline="0" dirty="0" smtClean="0"/>
              <a:t> erfordert Umdenken in den Köpfen</a:t>
            </a:r>
          </a:p>
          <a:p>
            <a:pPr>
              <a:buFont typeface="Arial" charset="0"/>
              <a:buNone/>
            </a:pPr>
            <a:endParaRPr lang="de-DE" baseline="0" dirty="0" smtClean="0"/>
          </a:p>
          <a:p>
            <a:pPr>
              <a:buFont typeface="Arial" charset="0"/>
              <a:buNone/>
            </a:pPr>
            <a:r>
              <a:rPr lang="de-DE" baseline="0" dirty="0" smtClean="0"/>
              <a:t>Design 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Design hat sich wirklich geändert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während TDD Code Duplikation zuzulassen erfordert Umdenken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mit Abstraktion erst beginnen wenn sich tatsächlich sichtbare Muster im Code bilden statt YAGNI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Code spezifischer und i.d.R. besser verständlich als generischer Code</a:t>
            </a:r>
          </a:p>
          <a:p>
            <a:pPr>
              <a:buFont typeface="Arial" charset="0"/>
              <a:buChar char="•"/>
            </a:pPr>
            <a:r>
              <a:rPr lang="de-DE" baseline="0" dirty="0" smtClean="0"/>
              <a:t> aber Entscheidung für Code Transformationen anfangs häufig Quelle für (Grundsatz-)Diskussionen</a:t>
            </a:r>
          </a:p>
          <a:p>
            <a:pPr>
              <a:buFont typeface="Arial" charset="0"/>
              <a:buChar char="•"/>
            </a:pPr>
            <a:endParaRPr lang="de-DE" baseline="0" dirty="0" smtClean="0"/>
          </a:p>
          <a:p>
            <a:pPr>
              <a:buFont typeface="Arial" charset="0"/>
              <a:buChar char="•"/>
            </a:pPr>
            <a:endParaRPr lang="de-DE" baseline="0" dirty="0" smtClean="0"/>
          </a:p>
          <a:p>
            <a:pPr>
              <a:buFont typeface="Arial" charset="0"/>
              <a:buNone/>
            </a:pPr>
            <a:endParaRPr lang="de-DE" baseline="0" dirty="0" smtClean="0"/>
          </a:p>
          <a:p>
            <a:pPr>
              <a:buFont typeface="Arial" charset="0"/>
              <a:buNone/>
            </a:pPr>
            <a:endParaRPr lang="de-DE" baseline="0" dirty="0" smtClean="0"/>
          </a:p>
          <a:p>
            <a:pPr>
              <a:buFont typeface="Arial" charset="0"/>
              <a:buChar char="•"/>
            </a:pP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 </a:t>
            </a:r>
            <a:r>
              <a:rPr lang="de-DE" dirty="0" err="1" smtClean="0"/>
              <a:t>timer</a:t>
            </a:r>
            <a:r>
              <a:rPr lang="de-DE" dirty="0" smtClean="0"/>
              <a:t> (</a:t>
            </a:r>
            <a:r>
              <a:rPr lang="de-DE" dirty="0" err="1" smtClean="0"/>
              <a:t>story</a:t>
            </a:r>
            <a:r>
              <a:rPr lang="de-DE" dirty="0" smtClean="0"/>
              <a:t> dazu)</a:t>
            </a:r>
          </a:p>
          <a:p>
            <a:pPr>
              <a:buFontTx/>
              <a:buChar char="-"/>
            </a:pPr>
            <a:r>
              <a:rPr lang="de-DE" dirty="0" smtClean="0"/>
              <a:t> </a:t>
            </a:r>
            <a:r>
              <a:rPr lang="de-DE" dirty="0" err="1" smtClean="0"/>
              <a:t>baby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 ( </a:t>
            </a:r>
            <a:r>
              <a:rPr lang="de-DE" dirty="0" err="1" smtClean="0"/>
              <a:t>story</a:t>
            </a:r>
            <a:r>
              <a:rPr lang="de-DE" dirty="0" smtClean="0"/>
              <a:t> dazu )</a:t>
            </a:r>
          </a:p>
          <a:p>
            <a:pPr>
              <a:buFontTx/>
              <a:buChar char="-"/>
            </a:pPr>
            <a:r>
              <a:rPr lang="de-DE" dirty="0" smtClean="0"/>
              <a:t> </a:t>
            </a:r>
            <a:r>
              <a:rPr lang="de-DE" dirty="0" err="1" smtClean="0"/>
              <a:t>value</a:t>
            </a:r>
            <a:r>
              <a:rPr lang="de-DE" dirty="0" smtClean="0"/>
              <a:t> </a:t>
            </a:r>
            <a:r>
              <a:rPr lang="de-DE" dirty="0" err="1" smtClean="0"/>
              <a:t>stream</a:t>
            </a:r>
            <a:r>
              <a:rPr lang="de-DE" dirty="0" smtClean="0"/>
              <a:t> </a:t>
            </a:r>
            <a:r>
              <a:rPr lang="de-DE" dirty="0" err="1" smtClean="0"/>
              <a:t>map</a:t>
            </a: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 </a:t>
            </a:r>
            <a:r>
              <a:rPr lang="de-DE" dirty="0" err="1" smtClean="0"/>
              <a:t>Flavors</a:t>
            </a:r>
            <a:r>
              <a:rPr lang="de-DE" dirty="0" smtClean="0"/>
              <a:t> / </a:t>
            </a:r>
            <a:r>
              <a:rPr lang="de-DE" dirty="0" err="1" smtClean="0"/>
              <a:t>GuideLines</a:t>
            </a:r>
            <a:r>
              <a:rPr lang="de-DE" dirty="0" smtClean="0"/>
              <a:t> (Code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Conduct</a:t>
            </a:r>
            <a:r>
              <a:rPr lang="de-DE" dirty="0" smtClean="0"/>
              <a:t>)</a:t>
            </a:r>
          </a:p>
          <a:p>
            <a:pPr>
              <a:buFontTx/>
              <a:buChar char="-"/>
            </a:pPr>
            <a:r>
              <a:rPr lang="de-DE" dirty="0" smtClean="0"/>
              <a:t> die liebe IDE;</a:t>
            </a:r>
            <a:r>
              <a:rPr lang="de-DE" baseline="0" dirty="0" smtClean="0"/>
              <a:t> </a:t>
            </a:r>
            <a:r>
              <a:rPr lang="de-DE" dirty="0" smtClean="0"/>
              <a:t>jeder</a:t>
            </a:r>
            <a:r>
              <a:rPr lang="de-DE" baseline="0" dirty="0" smtClean="0"/>
              <a:t> hat seinen eigenen </a:t>
            </a:r>
            <a:r>
              <a:rPr lang="de-DE" baseline="0" dirty="0" err="1" smtClean="0"/>
              <a:t>rechner</a:t>
            </a:r>
            <a:r>
              <a:rPr lang="de-DE" baseline="0" dirty="0" smtClean="0"/>
              <a:t> (erzwingt häufige </a:t>
            </a:r>
            <a:r>
              <a:rPr lang="de-DE" baseline="0" dirty="0" err="1" smtClean="0"/>
              <a:t>commits</a:t>
            </a:r>
            <a:r>
              <a:rPr lang="de-DE" baseline="0" dirty="0" smtClean="0"/>
              <a:t>)</a:t>
            </a:r>
          </a:p>
          <a:p>
            <a:pPr>
              <a:buFontTx/>
              <a:buChar char="-"/>
            </a:pPr>
            <a:r>
              <a:rPr lang="de-DE" baseline="0" dirty="0" smtClean="0"/>
              <a:t> </a:t>
            </a:r>
            <a:r>
              <a:rPr lang="de-DE" baseline="0" dirty="0" err="1" smtClean="0"/>
              <a:t>selbstläufer</a:t>
            </a:r>
            <a:endParaRPr lang="de-DE" baseline="0" dirty="0" smtClean="0"/>
          </a:p>
          <a:p>
            <a:pPr>
              <a:buFontTx/>
              <a:buChar char="-"/>
            </a:pPr>
            <a:endParaRPr lang="de-DE" baseline="0" dirty="0" smtClean="0"/>
          </a:p>
          <a:p>
            <a:pPr>
              <a:buFontTx/>
              <a:buChar char="-"/>
            </a:pPr>
            <a:endParaRPr lang="de-DE" baseline="0" dirty="0" smtClean="0"/>
          </a:p>
          <a:p>
            <a:pPr>
              <a:buFontTx/>
              <a:buChar char="-"/>
            </a:pPr>
            <a:endParaRPr lang="de-DE" dirty="0" smtClean="0"/>
          </a:p>
          <a:p>
            <a:r>
              <a:rPr lang="de-DE" dirty="0" err="1" smtClean="0"/>
              <a:t>mathias</a:t>
            </a:r>
            <a:endParaRPr lang="de-DE" dirty="0" smtClean="0"/>
          </a:p>
          <a:p>
            <a:r>
              <a:rPr lang="de-DE" dirty="0" err="1" smtClean="0"/>
              <a:t>scatterplott</a:t>
            </a:r>
            <a:endParaRPr lang="de-DE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50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50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500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1511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7711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93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771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de-DE" baseline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2679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401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401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358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de-DE" baseline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6ADE-4BD8-4B6F-B130-962EBC78D226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0E50-7968-4665-A8C3-22D6AC81E654}" type="datetimeFigureOut">
              <a:rPr lang="de-DE" smtClean="0"/>
              <a:pPr/>
              <a:t>06.10.2017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934E-8AA1-458B-840A-067EB93F0FE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0E50-7968-4665-A8C3-22D6AC81E654}" type="datetimeFigureOut">
              <a:rPr lang="de-DE" smtClean="0"/>
              <a:pPr/>
              <a:t>06.10.2017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934E-8AA1-458B-840A-067EB93F0FE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0E50-7968-4665-A8C3-22D6AC81E654}" type="datetimeFigureOut">
              <a:rPr lang="de-DE" smtClean="0"/>
              <a:pPr/>
              <a:t>06.10.2017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934E-8AA1-458B-840A-067EB93F0FE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0E50-7968-4665-A8C3-22D6AC81E654}" type="datetimeFigureOut">
              <a:rPr lang="de-DE" smtClean="0"/>
              <a:pPr/>
              <a:t>06.10.2017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934E-8AA1-458B-840A-067EB93F0FE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0E50-7968-4665-A8C3-22D6AC81E654}" type="datetimeFigureOut">
              <a:rPr lang="de-DE" smtClean="0"/>
              <a:pPr/>
              <a:t>06.10.2017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934E-8AA1-458B-840A-067EB93F0FE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0E50-7968-4665-A8C3-22D6AC81E654}" type="datetimeFigureOut">
              <a:rPr lang="de-DE" smtClean="0"/>
              <a:pPr/>
              <a:t>06.10.2017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934E-8AA1-458B-840A-067EB93F0FE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0E50-7968-4665-A8C3-22D6AC81E654}" type="datetimeFigureOut">
              <a:rPr lang="de-DE" smtClean="0"/>
              <a:pPr/>
              <a:t>06.10.2017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934E-8AA1-458B-840A-067EB93F0FE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0E50-7968-4665-A8C3-22D6AC81E654}" type="datetimeFigureOut">
              <a:rPr lang="de-DE" smtClean="0"/>
              <a:pPr/>
              <a:t>06.10.2017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934E-8AA1-458B-840A-067EB93F0FE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0E50-7968-4665-A8C3-22D6AC81E654}" type="datetimeFigureOut">
              <a:rPr lang="de-DE" smtClean="0"/>
              <a:pPr/>
              <a:t>06.10.2017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934E-8AA1-458B-840A-067EB93F0FE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0E50-7968-4665-A8C3-22D6AC81E654}" type="datetimeFigureOut">
              <a:rPr lang="de-DE" smtClean="0"/>
              <a:pPr/>
              <a:t>06.10.2017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934E-8AA1-458B-840A-067EB93F0FE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0E50-7968-4665-A8C3-22D6AC81E654}" type="datetimeFigureOut">
              <a:rPr lang="de-DE" smtClean="0"/>
              <a:pPr/>
              <a:t>06.10.2017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934E-8AA1-458B-840A-067EB93F0FE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30E50-7968-4665-A8C3-22D6AC81E654}" type="datetimeFigureOut">
              <a:rPr lang="de-DE" smtClean="0"/>
              <a:pPr/>
              <a:t>06.10.2017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D934E-8AA1-458B-840A-067EB93F0FE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1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3.jpeg"/><Relationship Id="rId4" Type="http://schemas.openxmlformats.org/officeDocument/2006/relationships/image" Target="../media/image8.jpeg"/><Relationship Id="rId9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ucumber.io/blog/2015/12/08/example-mapping-introduction" TargetMode="External"/><Relationship Id="rId2" Type="http://schemas.openxmlformats.org/officeDocument/2006/relationships/hyperlink" Target="https://www.impactmapping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obprogramming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learningspy.co.uk/wp-content/uploads/2015/12/Cargo-C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552395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4048" y="3068960"/>
            <a:ext cx="3312368" cy="936104"/>
          </a:xfrm>
        </p:spPr>
        <p:txBody>
          <a:bodyPr>
            <a:norm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ZUM</a:t>
            </a:r>
            <a:r>
              <a:rPr lang="de-DE" b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de-DE" sz="4000" b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XP-TEAM!</a:t>
            </a:r>
            <a:endParaRPr lang="de-DE" sz="4000" b="1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043608" y="4653136"/>
            <a:ext cx="7272808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EVOLUTION EINES</a:t>
            </a:r>
            <a:r>
              <a:rPr kumimoji="0" lang="de-DE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AGILEN </a:t>
            </a: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ENTWICKLUNGSTEAMS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BEI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79512" y="260648"/>
            <a:ext cx="439248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VOM</a:t>
            </a: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kumimoji="0" lang="de-DE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CARGO-KULT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2707" name="Picture 3" descr="C:\Users\ROLAND~1.JUE\AppData\Local\Temp\7zO85DC042E\kn_name_ger_pc_ne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6093296"/>
            <a:ext cx="3672408" cy="413145"/>
          </a:xfrm>
          <a:prstGeom prst="rect">
            <a:avLst/>
          </a:prstGeom>
          <a:noFill/>
        </p:spPr>
      </p:pic>
      <p:pic>
        <p:nvPicPr>
          <p:cNvPr id="72709" name="Picture 5" descr="C:\Users\ROLAND~1.JUE\AppData\Local\Temp\7zOC42A4F52\kn_logo_pc_ne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6021288"/>
            <a:ext cx="576064" cy="563102"/>
          </a:xfrm>
          <a:prstGeom prst="rect">
            <a:avLst/>
          </a:prstGeom>
          <a:noFill/>
        </p:spPr>
      </p:pic>
      <p:pic>
        <p:nvPicPr>
          <p:cNvPr id="14" name="Picture 7" descr="https://static.pexels.com/photos/398532/pexels-photo-398532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04664"/>
            <a:ext cx="3456384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467544" y="764704"/>
            <a:ext cx="8947776" cy="5283879"/>
            <a:chOff x="467544" y="764704"/>
            <a:chExt cx="8947776" cy="5283879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7943" y="809966"/>
              <a:ext cx="5347377" cy="351399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3" name="Bild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552" y="3284984"/>
              <a:ext cx="4464496" cy="258009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5" name="Textfeld 4"/>
            <p:cNvSpPr txBox="1"/>
            <p:nvPr/>
          </p:nvSpPr>
          <p:spPr>
            <a:xfrm>
              <a:off x="5940152" y="4725144"/>
              <a:ext cx="23762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IMPACT MAPPING</a:t>
              </a:r>
              <a:endParaRPr lang="de-D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1202" name="Picture 2" descr="Related image"/>
            <p:cNvPicPr>
              <a:picLocks noChangeAspect="1" noChangeArrowheads="1"/>
            </p:cNvPicPr>
            <p:nvPr/>
          </p:nvPicPr>
          <p:blipFill>
            <a:blip r:embed="rId5" cstate="print"/>
            <a:srcRect l="18828" t="3903" r="15275" b="21935"/>
            <a:stretch>
              <a:fillRect/>
            </a:stretch>
          </p:blipFill>
          <p:spPr bwMode="auto">
            <a:xfrm>
              <a:off x="2699792" y="836712"/>
              <a:ext cx="1136968" cy="1543029"/>
            </a:xfrm>
            <a:prstGeom prst="rect">
              <a:avLst/>
            </a:prstGeom>
            <a:noFill/>
          </p:spPr>
        </p:pic>
        <p:sp>
          <p:nvSpPr>
            <p:cNvPr id="7" name="Textfeld 6"/>
            <p:cNvSpPr txBox="1"/>
            <p:nvPr/>
          </p:nvSpPr>
          <p:spPr>
            <a:xfrm>
              <a:off x="467544" y="764704"/>
              <a:ext cx="230425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Make an impact, not just ship software!</a:t>
              </a:r>
              <a:endParaRPr lang="de-DE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627784" y="2348880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  <a:latin typeface="+mj-lt"/>
                </a:rPr>
                <a:t>Gojko </a:t>
              </a:r>
              <a:r>
                <a:rPr lang="de-DE" b="1" dirty="0" err="1" smtClean="0">
                  <a:solidFill>
                    <a:schemeClr val="bg1"/>
                  </a:solidFill>
                  <a:latin typeface="+mj-lt"/>
                </a:rPr>
                <a:t>Adzic</a:t>
              </a:r>
              <a:endParaRPr lang="de-DE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5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3" cstate="print"/>
          <a:srcRect l="7000" t="17499" r="6381" b="31171"/>
          <a:stretch>
            <a:fillRect/>
          </a:stretch>
        </p:blipFill>
        <p:spPr>
          <a:xfrm>
            <a:off x="611560" y="1628800"/>
            <a:ext cx="810090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929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N:\Transfer\Mathias_Schroeder\CargoKult\chess-1582516_1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869160"/>
            <a:ext cx="3960440" cy="1143000"/>
          </a:xfrm>
        </p:spPr>
        <p:txBody>
          <a:bodyPr>
            <a:noAutofit/>
          </a:bodyPr>
          <a:lstStyle/>
          <a:p>
            <a:pPr algn="r"/>
            <a:r>
              <a:rPr lang="de-DE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IN Condensed Bold"/>
              </a:rPr>
              <a:t>SPECIFICATION </a:t>
            </a:r>
            <a:br>
              <a:rPr lang="de-DE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IN Condensed Bold"/>
              </a:rPr>
            </a:br>
            <a:r>
              <a:rPr lang="de-DE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IN Condensed Bold"/>
              </a:rPr>
              <a:t>WORKSHOP</a:t>
            </a:r>
            <a:endParaRPr lang="de-DE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IN Condensed Bold"/>
            </a:endParaRPr>
          </a:p>
        </p:txBody>
      </p:sp>
      <p:pic>
        <p:nvPicPr>
          <p:cNvPr id="5" name="Bild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7996" y="2996952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5057" name="Picture 1" descr="N:\Transfer\Mathias_Schroeder\CargoKult\ma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20688"/>
            <a:ext cx="5171737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373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land.juelich\Documents\xpdays\pexels-photo-32584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573016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564904"/>
            <a:ext cx="4512503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548680"/>
            <a:ext cx="4392488" cy="3294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feld 4"/>
          <p:cNvSpPr txBox="1"/>
          <p:nvPr/>
        </p:nvSpPr>
        <p:spPr>
          <a:xfrm>
            <a:off x="395536" y="476672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CODING</a:t>
            </a:r>
          </a:p>
          <a:p>
            <a:r>
              <a:rPr lang="de-DE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DOJOS</a:t>
            </a:r>
          </a:p>
        </p:txBody>
      </p:sp>
    </p:spTree>
    <p:extLst>
      <p:ext uri="{BB962C8B-B14F-4D97-AF65-F5344CB8AC3E}">
        <p14:creationId xmlns:p14="http://schemas.microsoft.com/office/powerpoint/2010/main" val="222453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C:\Users\roland.juelich\Documents\xpdays\pexels-photo-40121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76672" y="-39929"/>
            <a:ext cx="12263934" cy="6897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exels-photo-288477.jpeg (4608×345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251520" y="260648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DIN Condensed Bold"/>
              </a:rPr>
              <a:t>NEUES PROJEKT!</a:t>
            </a:r>
            <a:endParaRPr lang="de-DE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cs typeface="DIN Condense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381"/>
            <a:ext cx="10292072" cy="686138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23528" y="188640"/>
            <a:ext cx="936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DIN Condensed Bold"/>
              </a:rPr>
              <a:t>UND TÄGLICH GRÜSST...</a:t>
            </a:r>
            <a:endParaRPr lang="de-DE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299000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/>
        </p:nvPicPr>
        <p:blipFill>
          <a:blip r:embed="rId3" cstate="print"/>
          <a:srcRect r="12121"/>
          <a:stretch>
            <a:fillRect/>
          </a:stretch>
        </p:blipFill>
        <p:spPr>
          <a:xfrm>
            <a:off x="2627784" y="1916832"/>
            <a:ext cx="6264696" cy="475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465" y="623350"/>
            <a:ext cx="4978656" cy="3237697"/>
          </a:xfrm>
          <a:prstGeom prst="cloudCallout">
            <a:avLst>
              <a:gd name="adj1" fmla="val 50421"/>
              <a:gd name="adj2" fmla="val 26856"/>
            </a:avLst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N:\Transfer\Mathias_Schroeder\CargoKult\mathi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3024336" cy="3844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90864" y="5013176"/>
            <a:ext cx="4053136" cy="1143000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Roland Jülich</a:t>
            </a:r>
            <a:br>
              <a:rPr lang="de-DE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7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Test Engineer</a:t>
            </a:r>
            <a:endParaRPr lang="de-DE" sz="27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33" name="Picture 1" descr="N:\Transfer\Mathias_Schroeder\CargoKult\ee06f694c.6374576,4.256x25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24128" y="1196752"/>
            <a:ext cx="2616227" cy="325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79512" y="4941168"/>
            <a:ext cx="432048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Mathias Schröder</a:t>
            </a:r>
            <a:b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Agile Coach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@</a:t>
            </a:r>
            <a:r>
              <a:rPr kumimoji="0" lang="de-DE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schroedMat</a:t>
            </a:r>
            <a:endParaRPr kumimoji="0" lang="de-DE" sz="21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0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6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484784"/>
            <a:ext cx="3730752" cy="49743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692696"/>
            <a:ext cx="3730752" cy="497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141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084168" y="4653136"/>
            <a:ext cx="2431876" cy="954980"/>
          </a:xfrm>
        </p:spPr>
        <p:txBody>
          <a:bodyPr>
            <a:normAutofit/>
          </a:bodyPr>
          <a:lstStyle/>
          <a:p>
            <a:r>
              <a:rPr lang="de-DE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Condensed Bold"/>
              </a:rPr>
              <a:t>WOODY ZUILL</a:t>
            </a:r>
            <a:endParaRPr lang="de-DE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cs typeface="DIN Condensed Bold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 cstate="print"/>
          <a:srcRect r="3547"/>
          <a:stretch>
            <a:fillRect/>
          </a:stretch>
        </p:blipFill>
        <p:spPr>
          <a:xfrm>
            <a:off x="6516216" y="2708920"/>
            <a:ext cx="1512168" cy="1954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899592" y="2492896"/>
            <a:ext cx="54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„All </a:t>
            </a:r>
            <a:r>
              <a:rPr lang="de-DE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the</a:t>
            </a:r>
            <a:r>
              <a:rPr lang="de-DE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 </a:t>
            </a:r>
            <a:r>
              <a:rPr lang="de-DE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brilliant</a:t>
            </a:r>
            <a:r>
              <a:rPr lang="de-DE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 </a:t>
            </a:r>
            <a:r>
              <a:rPr lang="de-DE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people</a:t>
            </a:r>
            <a:r>
              <a:rPr lang="de-DE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, </a:t>
            </a:r>
          </a:p>
          <a:p>
            <a:r>
              <a:rPr lang="de-DE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working</a:t>
            </a:r>
            <a:r>
              <a:rPr lang="de-DE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 </a:t>
            </a:r>
            <a:r>
              <a:rPr lang="de-DE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on </a:t>
            </a:r>
            <a:r>
              <a:rPr lang="de-DE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the</a:t>
            </a:r>
            <a:r>
              <a:rPr lang="de-DE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 same </a:t>
            </a:r>
            <a:r>
              <a:rPr lang="de-DE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thing</a:t>
            </a:r>
            <a:r>
              <a:rPr lang="de-DE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, </a:t>
            </a:r>
            <a:endParaRPr lang="de-DE" sz="32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cs typeface="DIN Alternate Bold"/>
            </a:endParaRPr>
          </a:p>
          <a:p>
            <a:r>
              <a:rPr lang="de-DE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at</a:t>
            </a:r>
            <a:r>
              <a:rPr lang="de-DE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 </a:t>
            </a:r>
            <a:r>
              <a:rPr lang="de-DE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the</a:t>
            </a:r>
            <a:r>
              <a:rPr lang="de-DE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 same time, </a:t>
            </a:r>
            <a:endParaRPr lang="de-DE" sz="32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cs typeface="DIN Alternate Bold"/>
            </a:endParaRPr>
          </a:p>
          <a:p>
            <a:r>
              <a:rPr lang="de-DE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in </a:t>
            </a:r>
            <a:r>
              <a:rPr lang="de-DE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the</a:t>
            </a:r>
            <a:r>
              <a:rPr lang="de-DE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 same </a:t>
            </a:r>
            <a:r>
              <a:rPr lang="de-DE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space</a:t>
            </a:r>
            <a:r>
              <a:rPr lang="de-DE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, </a:t>
            </a:r>
            <a:endParaRPr lang="de-DE" sz="32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cs typeface="DIN Alternate Bold"/>
            </a:endParaRPr>
          </a:p>
          <a:p>
            <a:r>
              <a:rPr lang="de-DE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and</a:t>
            </a:r>
            <a:r>
              <a:rPr lang="de-DE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 </a:t>
            </a:r>
            <a:r>
              <a:rPr lang="de-DE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at</a:t>
            </a:r>
            <a:r>
              <a:rPr lang="de-DE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 </a:t>
            </a:r>
            <a:r>
              <a:rPr lang="de-DE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the</a:t>
            </a:r>
            <a:r>
              <a:rPr lang="de-DE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 same </a:t>
            </a:r>
            <a:r>
              <a:rPr lang="de-DE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computer</a:t>
            </a:r>
            <a:r>
              <a:rPr lang="de-DE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DIN Alternate Bold"/>
              </a:rPr>
              <a:t>.“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67544" y="548680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IN Condensed Bold"/>
              </a:rPr>
              <a:t>MOB </a:t>
            </a:r>
            <a:r>
              <a:rPr lang="de-DE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DIN Condensed Bold"/>
              </a:rPr>
              <a:t>PROGRAMMING</a:t>
            </a:r>
            <a:endParaRPr lang="de-DE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13212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mathias.schroeder\Downloads\20170928_142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0"/>
            <a:ext cx="5120640" cy="384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mathias.schroeder\Downloads\20170928_1427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13" y="2780928"/>
            <a:ext cx="4736597" cy="355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5795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tatic.pexels.com/photos/268351/pexels-photo-268351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612576" y="0"/>
            <a:ext cx="10287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795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exels-photo-164821.jpeg (3888×259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0"/>
            <a:ext cx="10287000" cy="6858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941168"/>
            <a:ext cx="8229600" cy="1359024"/>
          </a:xfrm>
          <a:gradFill flip="none" rotWithShape="1">
            <a:gsLst>
              <a:gs pos="0">
                <a:srgbClr val="002B55"/>
              </a:gs>
              <a:gs pos="67000">
                <a:srgbClr val="85C2FF">
                  <a:alpha val="0"/>
                </a:srgbClr>
              </a:gs>
            </a:gsLst>
            <a:lin ang="10800000" scaled="1"/>
            <a:tileRect/>
          </a:gradFill>
          <a:effectLst>
            <a:outerShdw blurRad="50800" dir="5400000" algn="ctr" rotWithShape="0">
              <a:srgbClr val="000000">
                <a:alpha val="43137"/>
              </a:srgbClr>
            </a:outerShdw>
          </a:effectLst>
        </p:spPr>
        <p:txBody>
          <a:bodyPr>
            <a:normAutofit fontScale="90000"/>
          </a:bodyPr>
          <a:lstStyle/>
          <a:p>
            <a:pPr algn="r"/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EXECUTABLE </a:t>
            </a:r>
            <a:b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SPECIFICATION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795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exels-photo-85501.jpeg (4288×2848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0"/>
            <a:ext cx="10325529" cy="6858000"/>
          </a:xfrm>
          <a:prstGeom prst="rect">
            <a:avLst/>
          </a:prstGeom>
          <a:noFill/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471592" y="3573016"/>
            <a:ext cx="3672408" cy="1143000"/>
          </a:xfrm>
        </p:spPr>
        <p:txBody>
          <a:bodyPr>
            <a:normAutofit/>
          </a:bodyPr>
          <a:lstStyle/>
          <a:p>
            <a:pPr algn="l"/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TDD &amp; DESIGN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795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N:\Transfer\Mathias_Schroeder\CargoKult\IMG_2657.JPG"/>
          <p:cNvPicPr>
            <a:picLocks noChangeAspect="1" noChangeArrowheads="1"/>
          </p:cNvPicPr>
          <p:nvPr/>
        </p:nvPicPr>
        <p:blipFill>
          <a:blip r:embed="rId3" cstate="print"/>
          <a:srcRect l="7986" t="44118" r="7243" b="31794"/>
          <a:stretch>
            <a:fillRect/>
          </a:stretch>
        </p:blipFill>
        <p:spPr bwMode="auto">
          <a:xfrm>
            <a:off x="0" y="1124744"/>
            <a:ext cx="8496944" cy="1810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0" name="Picture 6" descr="N:\Transfer\Mathias_Schroeder\CargoKult\IMG_2648.JPG"/>
          <p:cNvPicPr>
            <a:picLocks noChangeAspect="1" noChangeArrowheads="1"/>
          </p:cNvPicPr>
          <p:nvPr/>
        </p:nvPicPr>
        <p:blipFill>
          <a:blip r:embed="rId4" cstate="print"/>
          <a:srcRect t="53150" r="15350"/>
          <a:stretch>
            <a:fillRect/>
          </a:stretch>
        </p:blipFill>
        <p:spPr bwMode="auto">
          <a:xfrm>
            <a:off x="755576" y="3429000"/>
            <a:ext cx="5616624" cy="2331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1" name="Picture 7" descr="N:\Transfer\Mathias_Schroeder\CargoKult\IMG_2969.JPG"/>
          <p:cNvPicPr>
            <a:picLocks noChangeAspect="1" noChangeArrowheads="1"/>
          </p:cNvPicPr>
          <p:nvPr/>
        </p:nvPicPr>
        <p:blipFill>
          <a:blip r:embed="rId5" cstate="print"/>
          <a:srcRect l="19280" t="9639" r="20468" b="10024"/>
          <a:stretch>
            <a:fillRect/>
          </a:stretch>
        </p:blipFill>
        <p:spPr bwMode="auto">
          <a:xfrm>
            <a:off x="6804248" y="4437112"/>
            <a:ext cx="1800200" cy="1800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HeroicExtremeLeftFacing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5795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Transfer\Mathias_Schroeder\CargoKult\pexels-photo-55766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20089"/>
            <a:ext cx="102886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6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Transfer\Mathias_Schroeder\CargoKult\pexels-photo-53363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27384"/>
            <a:ext cx="1216818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9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Z:\Clients\K\K and N\Job Ref 4489 - HR Europe Induction\Artwork\Images\KN_BD_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"/>
          <a:stretch>
            <a:fillRect/>
          </a:stretch>
        </p:blipFill>
        <p:spPr bwMode="auto">
          <a:xfrm>
            <a:off x="0" y="1576388"/>
            <a:ext cx="91440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11"/>
          <p:cNvSpPr/>
          <p:nvPr/>
        </p:nvSpPr>
        <p:spPr bwMode="auto">
          <a:xfrm>
            <a:off x="0" y="1576388"/>
            <a:ext cx="9144000" cy="4813435"/>
          </a:xfrm>
          <a:prstGeom prst="rect">
            <a:avLst/>
          </a:prstGeom>
          <a:gradFill flip="none" rotWithShape="1">
            <a:gsLst>
              <a:gs pos="99000">
                <a:srgbClr val="002B55"/>
              </a:gs>
              <a:gs pos="0">
                <a:srgbClr val="002B55">
                  <a:alpha val="86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8000" tIns="72000"/>
          <a:lstStyle/>
          <a:p>
            <a:pPr marL="180975" marR="0" lvl="0" indent="-180975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56B7E9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2B55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2" r="7237"/>
          <a:stretch>
            <a:fillRect/>
          </a:stretch>
        </p:blipFill>
        <p:spPr bwMode="auto">
          <a:xfrm>
            <a:off x="3749675" y="2416175"/>
            <a:ext cx="16303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r="13043"/>
          <a:stretch>
            <a:fillRect/>
          </a:stretch>
        </p:blipFill>
        <p:spPr bwMode="auto">
          <a:xfrm>
            <a:off x="2065338" y="2416175"/>
            <a:ext cx="16287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1" r="13309"/>
          <a:stretch>
            <a:fillRect/>
          </a:stretch>
        </p:blipFill>
        <p:spPr bwMode="auto">
          <a:xfrm>
            <a:off x="5435600" y="2416175"/>
            <a:ext cx="16287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6" r="9167"/>
          <a:stretch>
            <a:fillRect/>
          </a:stretch>
        </p:blipFill>
        <p:spPr bwMode="auto">
          <a:xfrm>
            <a:off x="7119938" y="2416175"/>
            <a:ext cx="16287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2502"/>
          <a:stretch>
            <a:fillRect/>
          </a:stretch>
        </p:blipFill>
        <p:spPr bwMode="auto">
          <a:xfrm>
            <a:off x="381000" y="2416175"/>
            <a:ext cx="16287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19"/>
          <p:cNvSpPr txBox="1">
            <a:spLocks noChangeArrowheads="1"/>
          </p:cNvSpPr>
          <p:nvPr/>
        </p:nvSpPr>
        <p:spPr bwMode="auto">
          <a:xfrm>
            <a:off x="381000" y="4148138"/>
            <a:ext cx="16287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Seefracht</a:t>
            </a:r>
          </a:p>
        </p:txBody>
      </p:sp>
      <p:sp>
        <p:nvSpPr>
          <p:cNvPr id="80" name="TextBox 20"/>
          <p:cNvSpPr txBox="1">
            <a:spLocks noChangeArrowheads="1"/>
          </p:cNvSpPr>
          <p:nvPr/>
        </p:nvSpPr>
        <p:spPr bwMode="auto">
          <a:xfrm>
            <a:off x="2057400" y="4148138"/>
            <a:ext cx="16303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Luftfracht</a:t>
            </a:r>
          </a:p>
        </p:txBody>
      </p:sp>
      <p:sp>
        <p:nvSpPr>
          <p:cNvPr id="81" name="TextBox 21"/>
          <p:cNvSpPr txBox="1">
            <a:spLocks noChangeArrowheads="1"/>
          </p:cNvSpPr>
          <p:nvPr/>
        </p:nvSpPr>
        <p:spPr bwMode="auto">
          <a:xfrm>
            <a:off x="3749675" y="4148138"/>
            <a:ext cx="16303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Landverkehr</a:t>
            </a:r>
          </a:p>
        </p:txBody>
      </p:sp>
      <p:sp>
        <p:nvSpPr>
          <p:cNvPr id="82" name="TextBox 22"/>
          <p:cNvSpPr txBox="1">
            <a:spLocks noChangeArrowheads="1"/>
          </p:cNvSpPr>
          <p:nvPr/>
        </p:nvSpPr>
        <p:spPr bwMode="auto">
          <a:xfrm>
            <a:off x="5435600" y="4148138"/>
            <a:ext cx="16287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Kontrakt-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logistik</a:t>
            </a: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7119938" y="4148138"/>
            <a:ext cx="16287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6B7E9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Integrierte </a:t>
            </a:r>
            <a:r>
              <a:rPr kumimoji="0" lang="de-DE" altLang="de-DE" sz="2600" b="1" i="0" u="none" strike="noStrike" kern="0" cap="none" spc="0" normalizeH="0" baseline="0" noProof="0">
                <a:ln>
                  <a:noFill/>
                </a:ln>
                <a:solidFill>
                  <a:srgbClr val="56B7E9"/>
                </a:solidFill>
                <a:effectLst/>
                <a:uLnTx/>
                <a:uFillTx/>
                <a:latin typeface="Arial" charset="0"/>
                <a:cs typeface="Arial" charset="0"/>
              </a:rPr>
              <a:t/>
            </a:r>
            <a:br>
              <a:rPr kumimoji="0" lang="de-DE" altLang="de-DE" sz="2600" b="1" i="0" u="none" strike="noStrike" kern="0" cap="none" spc="0" normalizeH="0" baseline="0" noProof="0">
                <a:ln>
                  <a:noFill/>
                </a:ln>
                <a:solidFill>
                  <a:srgbClr val="56B7E9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GB" alt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Logistik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2339752" y="836712"/>
            <a:ext cx="4464496" cy="563102"/>
            <a:chOff x="2555776" y="836712"/>
            <a:chExt cx="4464496" cy="563102"/>
          </a:xfrm>
        </p:grpSpPr>
        <p:pic>
          <p:nvPicPr>
            <p:cNvPr id="35" name="Picture 3" descr="C:\Users\ROLAND~1.JUE\AppData\Local\Temp\7zO85DC042E\kn_name_ger_pc_neg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55776" y="908720"/>
              <a:ext cx="3672408" cy="413145"/>
            </a:xfrm>
            <a:prstGeom prst="rect">
              <a:avLst/>
            </a:prstGeom>
            <a:noFill/>
          </p:spPr>
        </p:pic>
        <p:pic>
          <p:nvPicPr>
            <p:cNvPr id="36" name="Picture 5" descr="C:\Users\ROLAND~1.JUE\AppData\Local\Temp\7zOC42A4F52\kn_logo_pc_neg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444208" y="836712"/>
              <a:ext cx="576064" cy="56310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:\Transfer\Mathias_Schroeder\CargoKult\pexels-photo-20789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2988486" cy="68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2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Referenzen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r>
              <a:rPr lang="de-DE">
                <a:hlinkClick r:id="rId2"/>
              </a:rPr>
              <a:t>https://www.impactmapping.org</a:t>
            </a:r>
            <a:r>
              <a:rPr lang="de-DE" smtClean="0">
                <a:hlinkClick r:id="rId2"/>
              </a:rPr>
              <a:t>/</a:t>
            </a:r>
            <a:endParaRPr lang="de-DE" smtClean="0"/>
          </a:p>
          <a:p>
            <a:r>
              <a:rPr lang="de-DE">
                <a:hlinkClick r:id="rId3"/>
              </a:rPr>
              <a:t>https://</a:t>
            </a:r>
            <a:r>
              <a:rPr lang="de-DE" smtClean="0">
                <a:hlinkClick r:id="rId3"/>
              </a:rPr>
              <a:t>cucumber.io/blog/2015/12/08/example-mapping-introduction</a:t>
            </a:r>
            <a:endParaRPr lang="de-DE" smtClean="0"/>
          </a:p>
          <a:p>
            <a:r>
              <a:rPr lang="de-DE">
                <a:hlinkClick r:id="rId4"/>
              </a:rPr>
              <a:t>http://mobprogramming.org</a:t>
            </a:r>
            <a:r>
              <a:rPr lang="de-DE" smtClean="0">
                <a:hlinkClick r:id="rId4"/>
              </a:rPr>
              <a:t>/</a:t>
            </a:r>
            <a:endParaRPr lang="de-DE" smtClean="0"/>
          </a:p>
          <a:p>
            <a:endParaRPr lang="de-DE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623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"/>
          <a:stretch>
            <a:fillRect/>
          </a:stretch>
        </p:blipFill>
        <p:spPr bwMode="auto">
          <a:xfrm>
            <a:off x="0" y="0"/>
            <a:ext cx="9170335" cy="436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https://www.kn-portal.com/fileadmin/user_upload/images/start_page/KN_FREIGHTNET.M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59860"/>
            <a:ext cx="2984674" cy="1721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kn-portal.com/fileadmin/user_upload/documents/seafreight/KN_FreightNet_for_LCL/Images/KN_FreightNet_LCL_Slideshow-Seafre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9860"/>
            <a:ext cx="2984675" cy="1721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kn-portal.com/fileadmin/user_upload/documents/road_rail/images/Overland_Campaign/Overland-Cover-visu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659860"/>
            <a:ext cx="2736303" cy="1721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80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www.kn-portal.com/fileadmin/user_upload/images/start_page/KN_FREIGHTNET.MA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279"/>
          <a:stretch/>
        </p:blipFill>
        <p:spPr bwMode="auto">
          <a:xfrm>
            <a:off x="-180528" y="-474261"/>
            <a:ext cx="10153128" cy="4551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4564675" y="4307597"/>
            <a:ext cx="4392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2 x Business Analyst</a:t>
            </a:r>
          </a:p>
          <a:p>
            <a:r>
              <a:rPr lang="de-DE" sz="32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6</a:t>
            </a:r>
            <a:r>
              <a:rPr lang="de-DE" sz="3200" b="1" smtClean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de-DE" sz="32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x Developer</a:t>
            </a:r>
          </a:p>
          <a:p>
            <a:r>
              <a:rPr lang="de-DE" sz="32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1 x QA</a:t>
            </a:r>
          </a:p>
          <a:p>
            <a:r>
              <a:rPr lang="de-DE" sz="32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1 x </a:t>
            </a:r>
            <a:r>
              <a:rPr lang="de-DE" sz="3200" b="1" dirty="0" err="1" smtClean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Architect</a:t>
            </a:r>
            <a:endParaRPr lang="de-DE" sz="3200" b="1" dirty="0" smtClean="0">
              <a:ln w="18415" cmpd="sng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-612576" y="4184487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72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TEAM </a:t>
            </a:r>
            <a:endParaRPr lang="de-DE" sz="7200" b="1" dirty="0" smtClean="0">
              <a:ln w="18415" cmpd="sng">
                <a:noFill/>
                <a:prstDash val="solid"/>
              </a:ln>
              <a:solidFill>
                <a:schemeClr val="bg1"/>
              </a:solidFill>
            </a:endParaRPr>
          </a:p>
          <a:p>
            <a:pPr algn="r"/>
            <a:r>
              <a:rPr lang="de-DE" sz="72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HELIOS</a:t>
            </a:r>
            <a:endParaRPr lang="de-DE" sz="7200" b="1" dirty="0">
              <a:ln w="18415" cmpd="sng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cxnSp>
        <p:nvCxnSpPr>
          <p:cNvPr id="3" name="Gerade Verbindung 2"/>
          <p:cNvCxnSpPr/>
          <p:nvPr/>
        </p:nvCxnSpPr>
        <p:spPr>
          <a:xfrm>
            <a:off x="4205898" y="4373791"/>
            <a:ext cx="0" cy="192971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02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Diagramm 38"/>
          <p:cNvGraphicFramePr/>
          <p:nvPr/>
        </p:nvGraphicFramePr>
        <p:xfrm>
          <a:off x="755576" y="476672"/>
          <a:ext cx="763284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9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pexels.com/photos/230/landscape-nature-forest-tre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t="34840" r="8655" b="10100"/>
          <a:stretch/>
        </p:blipFill>
        <p:spPr bwMode="auto">
          <a:xfrm flipH="1">
            <a:off x="0" y="0"/>
            <a:ext cx="113407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59000">
                <a:srgbClr val="002B55"/>
              </a:gs>
              <a:gs pos="74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2" name="Diagramm 11"/>
          <p:cNvGraphicFramePr/>
          <p:nvPr/>
        </p:nvGraphicFramePr>
        <p:xfrm>
          <a:off x="1457400" y="692696"/>
          <a:ext cx="489654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1" name="Gruppieren 10"/>
          <p:cNvGrpSpPr/>
          <p:nvPr/>
        </p:nvGrpSpPr>
        <p:grpSpPr>
          <a:xfrm>
            <a:off x="6084168" y="1844824"/>
            <a:ext cx="2052736" cy="3312368"/>
            <a:chOff x="6084168" y="1556792"/>
            <a:chExt cx="2052736" cy="3312368"/>
          </a:xfrm>
        </p:grpSpPr>
        <p:sp>
          <p:nvSpPr>
            <p:cNvPr id="9" name="Wolke 8"/>
            <p:cNvSpPr/>
            <p:nvPr/>
          </p:nvSpPr>
          <p:spPr>
            <a:xfrm>
              <a:off x="6516216" y="3645024"/>
              <a:ext cx="1620688" cy="1224136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5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QA</a:t>
              </a:r>
              <a:endParaRPr lang="de-DE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Wolke 9"/>
            <p:cNvSpPr/>
            <p:nvPr/>
          </p:nvSpPr>
          <p:spPr>
            <a:xfrm>
              <a:off x="6084168" y="1556792"/>
              <a:ext cx="1620688" cy="1224136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5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ARCH.</a:t>
              </a:r>
              <a:endParaRPr lang="de-DE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953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8455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Graphic spid="1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-images-1.medium.com/max/1280/0*zXdUVAuydwM0lbz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-540568" y="4797152"/>
            <a:ext cx="5400600" cy="864096"/>
          </a:xfrm>
          <a:prstGeom prst="rect">
            <a:avLst/>
          </a:prstGeom>
          <a:gradFill flip="none" rotWithShape="1">
            <a:gsLst>
              <a:gs pos="100000">
                <a:srgbClr val="002B55">
                  <a:alpha val="50000"/>
                </a:srgbClr>
              </a:gs>
              <a:gs pos="0">
                <a:srgbClr val="002B55">
                  <a:alpha val="11000"/>
                </a:srgbClr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    </a:t>
            </a:r>
            <a:r>
              <a:rPr kumimoji="0" lang="de-DE" sz="5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CARGO-KULT</a:t>
            </a:r>
            <a:r>
              <a:rPr kumimoji="0" lang="de-DE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      </a:t>
            </a:r>
            <a:endParaRPr kumimoji="0" lang="de-DE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0" y="0"/>
            <a:ext cx="9144000" cy="6984776"/>
            <a:chOff x="0" y="0"/>
            <a:chExt cx="9144000" cy="6984776"/>
          </a:xfrm>
        </p:grpSpPr>
        <p:pic>
          <p:nvPicPr>
            <p:cNvPr id="4098" name="Picture 2" descr="N:\Transfer\Mathias_Schroeder\CargoKult\stickies-317356.jpe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984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 rot="19985264">
              <a:off x="1969375" y="1696426"/>
              <a:ext cx="1978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u="sng" dirty="0" smtClean="0">
                  <a:latin typeface="Segoe Print" panose="02000600000000000000" pitchFamily="2" charset="0"/>
                </a:rPr>
                <a:t>ISSUE-4711</a:t>
              </a:r>
              <a:endParaRPr lang="de-DE" b="1" u="sng" dirty="0">
                <a:latin typeface="Segoe Print" panose="02000600000000000000" pitchFamily="2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 rot="20023437">
              <a:off x="3478682" y="3023844"/>
              <a:ext cx="823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smtClean="0">
                  <a:latin typeface="Segoe Print" panose="02000600000000000000" pitchFamily="2" charset="0"/>
                </a:rPr>
                <a:t>2 SP</a:t>
              </a:r>
              <a:endParaRPr lang="de-DE" b="1">
                <a:latin typeface="Segoe Print" panose="02000600000000000000" pitchFamily="2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 rot="473128">
              <a:off x="5187926" y="5885444"/>
              <a:ext cx="820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b="1">
                  <a:latin typeface="Segoe Print" panose="02000600000000000000" pitchFamily="2" charset="0"/>
                </a:defRPr>
              </a:lvl1pPr>
            </a:lstStyle>
            <a:p>
              <a:r>
                <a:rPr lang="de-DE"/>
                <a:t>4 SP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 rot="552697">
              <a:off x="4463446" y="4216418"/>
              <a:ext cx="1770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b="1" u="sng">
                  <a:latin typeface="Segoe Print" panose="02000600000000000000" pitchFamily="2" charset="0"/>
                </a:defRPr>
              </a:lvl1pPr>
            </a:lstStyle>
            <a:p>
              <a:r>
                <a:rPr lang="de-DE" dirty="0" smtClean="0"/>
                <a:t>ISSUE-0815</a:t>
              </a:r>
              <a:endParaRPr lang="de-DE" dirty="0"/>
            </a:p>
          </p:txBody>
        </p:sp>
        <p:sp>
          <p:nvSpPr>
            <p:cNvPr id="11" name="Textfeld 10"/>
            <p:cNvSpPr txBox="1"/>
            <p:nvPr/>
          </p:nvSpPr>
          <p:spPr>
            <a:xfrm rot="20055966">
              <a:off x="2215976" y="2201036"/>
              <a:ext cx="18823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latin typeface="Segoe Script" panose="020B0504020000000003" pitchFamily="34" charset="0"/>
                </a:rPr>
                <a:t>I </a:t>
              </a:r>
              <a:r>
                <a:rPr lang="de-DE" sz="1600" dirty="0" err="1">
                  <a:latin typeface="Segoe Script" panose="020B0504020000000003" pitchFamily="34" charset="0"/>
                </a:rPr>
                <a:t>a</a:t>
              </a:r>
              <a:r>
                <a:rPr lang="de-DE" sz="1600" dirty="0" err="1" smtClean="0">
                  <a:latin typeface="Segoe Script" panose="020B0504020000000003" pitchFamily="34" charset="0"/>
                </a:rPr>
                <a:t>s</a:t>
              </a:r>
              <a:r>
                <a:rPr lang="de-DE" sz="1600" dirty="0" smtClean="0">
                  <a:latin typeface="Segoe Script" panose="020B0504020000000003" pitchFamily="34" charset="0"/>
                </a:rPr>
                <a:t> a User </a:t>
              </a:r>
            </a:p>
            <a:p>
              <a:r>
                <a:rPr lang="de-DE" sz="1600" dirty="0" err="1" smtClean="0">
                  <a:latin typeface="Segoe Script" panose="020B0504020000000003" pitchFamily="34" charset="0"/>
                </a:rPr>
                <a:t>want</a:t>
              </a:r>
              <a:r>
                <a:rPr lang="de-DE" sz="1600" dirty="0" smtClean="0">
                  <a:latin typeface="Segoe Script" panose="020B0504020000000003" pitchFamily="34" charset="0"/>
                </a:rPr>
                <a:t> ...</a:t>
              </a:r>
              <a:endParaRPr lang="de-DE" sz="1600" dirty="0">
                <a:latin typeface="Segoe Script" panose="020B0504020000000003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 rot="463190">
              <a:off x="4463604" y="4730211"/>
              <a:ext cx="15737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400">
                  <a:latin typeface="Segoe Script" panose="020B0504020000000003" pitchFamily="34" charset="0"/>
                </a:defRPr>
              </a:lvl1pPr>
            </a:lstStyle>
            <a:p>
              <a:r>
                <a:rPr lang="de-DE" sz="1600"/>
                <a:t>Create new</a:t>
              </a:r>
            </a:p>
            <a:p>
              <a:r>
                <a:rPr lang="de-DE" sz="1600"/>
                <a:t>Jenkins Job!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</Words>
  <Application>Microsoft Office PowerPoint</Application>
  <PresentationFormat>Bildschirmpräsentation (4:3)</PresentationFormat>
  <Paragraphs>137</Paragraphs>
  <Slides>31</Slides>
  <Notes>30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2" baseType="lpstr">
      <vt:lpstr>Larissa-Design</vt:lpstr>
      <vt:lpstr>ZUM XP-TEAM!</vt:lpstr>
      <vt:lpstr>Roland Jülich Agile Test Engineer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SPECIFICATION  WORKSHOP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WOODY ZUILL</vt:lpstr>
      <vt:lpstr>PowerPoint-Präsentation</vt:lpstr>
      <vt:lpstr>PowerPoint-Präsentation</vt:lpstr>
      <vt:lpstr>EXECUTABLE  SPECIFICATION</vt:lpstr>
      <vt:lpstr>TDD &amp; DESIGN</vt:lpstr>
      <vt:lpstr>PowerPoint-Präsentation</vt:lpstr>
      <vt:lpstr>PowerPoint-Präsentation</vt:lpstr>
      <vt:lpstr>PowerPoint-Präsentation</vt:lpstr>
      <vt:lpstr>PowerPoint-Präsentation</vt:lpstr>
      <vt:lpstr>Referenzen</vt:lpstr>
    </vt:vector>
  </TitlesOfParts>
  <Company>Kühne + Nagel (AG &amp; Co.) KG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Roland Jülich</dc:creator>
  <cp:lastModifiedBy>Mathias Schröder</cp:lastModifiedBy>
  <cp:revision>267</cp:revision>
  <dcterms:created xsi:type="dcterms:W3CDTF">2017-07-20T07:22:00Z</dcterms:created>
  <dcterms:modified xsi:type="dcterms:W3CDTF">2017-10-06T09:35:11Z</dcterms:modified>
</cp:coreProperties>
</file>